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15.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16.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8.xml" ContentType="application/vnd.openxmlformats-officedocument.drawingml.chart+xml"/>
  <Override PartName="/ppt/notesSlides/notesSlide19.xml" ContentType="application/vnd.openxmlformats-officedocument.presentationml.notesSlide+xml"/>
  <Override PartName="/ppt/charts/chart9.xml" ContentType="application/vnd.openxmlformats-officedocument.drawingml.chart+xml"/>
  <Override PartName="/ppt/theme/themeOverride6.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7"/>
  </p:sldMasterIdLst>
  <p:notesMasterIdLst>
    <p:notesMasterId r:id="rId31"/>
  </p:notesMasterIdLst>
  <p:handoutMasterIdLst>
    <p:handoutMasterId r:id="rId32"/>
  </p:handoutMasterIdLst>
  <p:sldIdLst>
    <p:sldId id="260" r:id="rId8"/>
    <p:sldId id="527" r:id="rId9"/>
    <p:sldId id="528" r:id="rId10"/>
    <p:sldId id="490" r:id="rId11"/>
    <p:sldId id="517" r:id="rId12"/>
    <p:sldId id="488" r:id="rId13"/>
    <p:sldId id="489" r:id="rId14"/>
    <p:sldId id="523" r:id="rId15"/>
    <p:sldId id="525" r:id="rId16"/>
    <p:sldId id="529" r:id="rId17"/>
    <p:sldId id="518" r:id="rId18"/>
    <p:sldId id="520" r:id="rId19"/>
    <p:sldId id="519" r:id="rId20"/>
    <p:sldId id="497" r:id="rId21"/>
    <p:sldId id="499" r:id="rId22"/>
    <p:sldId id="501" r:id="rId23"/>
    <p:sldId id="521" r:id="rId24"/>
    <p:sldId id="522" r:id="rId25"/>
    <p:sldId id="502" r:id="rId26"/>
    <p:sldId id="511" r:id="rId27"/>
    <p:sldId id="500" r:id="rId28"/>
    <p:sldId id="504" r:id="rId29"/>
    <p:sldId id="348"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MPRB-CEPMB" initials="ISD" lastIdx="15" clrIdx="0"/>
  <p:cmAuthor id="1" name=" Robert Squires" initials="R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58A"/>
    <a:srgbClr val="FF6600"/>
    <a:srgbClr val="00B0F0"/>
    <a:srgbClr val="7DDDFF"/>
    <a:srgbClr val="FC8502"/>
    <a:srgbClr val="FF9225"/>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89" autoAdjust="0"/>
    <p:restoredTop sz="70362" autoAdjust="0"/>
  </p:normalViewPr>
  <p:slideViewPr>
    <p:cSldViewPr>
      <p:cViewPr varScale="1">
        <p:scale>
          <a:sx n="60" d="100"/>
          <a:sy n="60" d="100"/>
        </p:scale>
        <p:origin x="-1689" y="-6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232"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biggs\Desktop\MoH%20Deck_Canada_Health_Spend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biggs\Desktop\MoH%20Deck_Canada_Health_Spending.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1" Type="http://schemas.openxmlformats.org/officeDocument/2006/relationships/oleObject" Target="file:///C:\Users\jbiggs\Desktop\ExchangeRate.xlsx" TargetMode="Externa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CA" dirty="0"/>
              <a:t>Total </a:t>
            </a:r>
            <a:r>
              <a:rPr lang="en-CA" dirty="0" smtClean="0"/>
              <a:t>Canadian</a:t>
            </a:r>
            <a:endParaRPr lang="en-CA" dirty="0"/>
          </a:p>
        </c:rich>
      </c:tx>
      <c:layout/>
      <c:overlay val="0"/>
    </c:title>
    <c:autoTitleDeleted val="0"/>
    <c:plotArea>
      <c:layout>
        <c:manualLayout>
          <c:layoutTarget val="inner"/>
          <c:xMode val="edge"/>
          <c:yMode val="edge"/>
          <c:x val="7.4489526281221316E-3"/>
          <c:y val="9.31337781250626E-2"/>
          <c:w val="0.97409191127768757"/>
          <c:h val="0.88237122077297592"/>
        </c:manualLayout>
      </c:layout>
      <c:ofPieChart>
        <c:ofPieType val="bar"/>
        <c:varyColors val="1"/>
        <c:ser>
          <c:idx val="0"/>
          <c:order val="0"/>
          <c:dLbls>
            <c:dLbl>
              <c:idx val="0"/>
              <c:layout>
                <c:manualLayout>
                  <c:x val="-5.4550257412887777E-2"/>
                  <c:y val="-0.15462302899160504"/>
                </c:manualLayout>
              </c:layout>
              <c:showLegendKey val="0"/>
              <c:showVal val="0"/>
              <c:showCatName val="1"/>
              <c:showSerName val="0"/>
              <c:showPercent val="1"/>
              <c:showBubbleSize val="0"/>
            </c:dLbl>
            <c:dLbl>
              <c:idx val="1"/>
              <c:layout>
                <c:manualLayout>
                  <c:x val="6.1643094077982283E-2"/>
                  <c:y val="-5.3639873347405845E-2"/>
                </c:manualLayout>
              </c:layout>
              <c:showLegendKey val="0"/>
              <c:showVal val="0"/>
              <c:showCatName val="1"/>
              <c:showSerName val="0"/>
              <c:showPercent val="1"/>
              <c:showBubbleSize val="0"/>
            </c:dLbl>
            <c:dLbl>
              <c:idx val="4"/>
              <c:layout/>
              <c:tx>
                <c:rich>
                  <a:bodyPr/>
                  <a:lstStyle/>
                  <a:p>
                    <a:r>
                      <a:rPr lang="en-US"/>
                      <a:t>Other</a:t>
                    </a:r>
                  </a:p>
                  <a:p>
                    <a:r>
                      <a:rPr lang="en-US"/>
                      <a:t>6%</a:t>
                    </a:r>
                  </a:p>
                </c:rich>
              </c:tx>
              <c:showLegendKey val="0"/>
              <c:showVal val="0"/>
              <c:showCatName val="1"/>
              <c:showSerName val="0"/>
              <c:showPercent val="1"/>
              <c:showBubbleSize val="0"/>
            </c:dLbl>
            <c:dLbl>
              <c:idx val="7"/>
              <c:layout>
                <c:manualLayout>
                  <c:x val="1.6829975718644211E-3"/>
                  <c:y val="-2.7151329366271963E-2"/>
                </c:manualLayout>
              </c:layout>
              <c:tx>
                <c:rich>
                  <a:bodyPr/>
                  <a:lstStyle/>
                  <a:p>
                    <a:r>
                      <a:rPr lang="en-US"/>
                      <a:t>Admin</a:t>
                    </a:r>
                  </a:p>
                  <a:p>
                    <a:r>
                      <a:rPr lang="en-US"/>
                      <a:t>3%</a:t>
                    </a:r>
                  </a:p>
                </c:rich>
              </c:tx>
              <c:showLegendKey val="0"/>
              <c:showVal val="0"/>
              <c:showCatName val="1"/>
              <c:showSerName val="0"/>
              <c:showPercent val="1"/>
              <c:showBubbleSize val="0"/>
            </c:dLbl>
            <c:dLbl>
              <c:idx val="8"/>
              <c:layout>
                <c:manualLayout>
                  <c:x val="-3.6430192563638056E-3"/>
                  <c:y val="-4.2678313520719921E-2"/>
                </c:manualLayout>
              </c:layout>
              <c:tx>
                <c:rich>
                  <a:bodyPr/>
                  <a:lstStyle/>
                  <a:p>
                    <a:r>
                      <a:rPr lang="en-US"/>
                      <a:t>Prescription 
14%</a:t>
                    </a:r>
                  </a:p>
                </c:rich>
              </c:tx>
              <c:showLegendKey val="0"/>
              <c:showVal val="0"/>
              <c:showCatName val="1"/>
              <c:showSerName val="0"/>
              <c:showPercent val="1"/>
              <c:showBubbleSize val="0"/>
            </c:dLbl>
            <c:dLbl>
              <c:idx val="9"/>
              <c:layout>
                <c:manualLayout>
                  <c:x val="-2.202036693213635E-2"/>
                  <c:y val="0"/>
                </c:manualLayout>
              </c:layout>
              <c:tx>
                <c:rich>
                  <a:bodyPr/>
                  <a:lstStyle/>
                  <a:p>
                    <a:r>
                      <a:rPr lang="en-US"/>
                      <a:t>Non-prescription 
2%</a:t>
                    </a:r>
                  </a:p>
                </c:rich>
              </c:tx>
              <c:showLegendKey val="0"/>
              <c:showVal val="0"/>
              <c:showCatName val="1"/>
              <c:showSerName val="0"/>
              <c:showPercent val="1"/>
              <c:showBubbleSize val="0"/>
            </c:dLbl>
            <c:dLbl>
              <c:idx val="10"/>
              <c:layout>
                <c:manualLayout>
                  <c:x val="-0.1434919065615145"/>
                  <c:y val="-5.2034621626495161E-3"/>
                </c:manualLayout>
              </c:layout>
              <c:tx>
                <c:rich>
                  <a:bodyPr/>
                  <a:lstStyle/>
                  <a:p>
                    <a:r>
                      <a:rPr lang="en-US"/>
                      <a:t>Drugs</a:t>
                    </a:r>
                  </a:p>
                  <a:p>
                    <a:r>
                      <a:rPr lang="en-US"/>
                      <a:t>16%</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Sheet1!$S$3:$S$12</c:f>
              <c:strCache>
                <c:ptCount val="10"/>
                <c:pt idx="0">
                  <c:v>Hospitals</c:v>
                </c:pt>
                <c:pt idx="1">
                  <c:v>Physicians</c:v>
                </c:pt>
                <c:pt idx="2">
                  <c:v>Other Institutions</c:v>
                </c:pt>
                <c:pt idx="3">
                  <c:v>Other Professionals</c:v>
                </c:pt>
                <c:pt idx="4">
                  <c:v>Other</c:v>
                </c:pt>
                <c:pt idx="5">
                  <c:v>Public Health</c:v>
                </c:pt>
                <c:pt idx="6">
                  <c:v>Capital</c:v>
                </c:pt>
                <c:pt idx="7">
                  <c:v>Admin</c:v>
                </c:pt>
                <c:pt idx="8">
                  <c:v>Prescription</c:v>
                </c:pt>
                <c:pt idx="9">
                  <c:v>Non-prescription</c:v>
                </c:pt>
              </c:strCache>
            </c:strRef>
          </c:cat>
          <c:val>
            <c:numRef>
              <c:f>Sheet1!$T$3:$T$12</c:f>
              <c:numCache>
                <c:formatCode>General</c:formatCode>
                <c:ptCount val="10"/>
                <c:pt idx="0">
                  <c:v>60580.3</c:v>
                </c:pt>
                <c:pt idx="1">
                  <c:v>30334.3</c:v>
                </c:pt>
                <c:pt idx="2">
                  <c:v>21165.9</c:v>
                </c:pt>
                <c:pt idx="3">
                  <c:v>20368.2</c:v>
                </c:pt>
                <c:pt idx="4">
                  <c:v>12391.2</c:v>
                </c:pt>
                <c:pt idx="5">
                  <c:v>10704.4</c:v>
                </c:pt>
                <c:pt idx="6">
                  <c:v>10285.299999999999</c:v>
                </c:pt>
                <c:pt idx="7">
                  <c:v>6317.6</c:v>
                </c:pt>
                <c:pt idx="8">
                  <c:v>28257.9</c:v>
                </c:pt>
                <c:pt idx="9">
                  <c:v>5031.2</c:v>
                </c:pt>
              </c:numCache>
            </c:numRef>
          </c:val>
        </c:ser>
        <c:dLbls>
          <c:showLegendKey val="0"/>
          <c:showVal val="0"/>
          <c:showCatName val="0"/>
          <c:showSerName val="0"/>
          <c:showPercent val="0"/>
          <c:showBubbleSize val="0"/>
          <c:showLeaderLines val="1"/>
        </c:dLbls>
        <c:gapWidth val="100"/>
        <c:splitType val="pos"/>
        <c:splitPos val="2"/>
        <c:secondPieSize val="49"/>
        <c:serLines/>
      </c:ofPieChart>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CA" dirty="0"/>
              <a:t>Out-of-pocket (uninsured</a:t>
            </a:r>
            <a:r>
              <a:rPr lang="en-CA" dirty="0" smtClean="0"/>
              <a:t>)</a:t>
            </a:r>
            <a:endParaRPr lang="en-CA" dirty="0"/>
          </a:p>
        </c:rich>
      </c:tx>
      <c:layout/>
      <c:overlay val="0"/>
    </c:title>
    <c:autoTitleDeleted val="0"/>
    <c:plotArea>
      <c:layout>
        <c:manualLayout>
          <c:layoutTarget val="inner"/>
          <c:xMode val="edge"/>
          <c:yMode val="edge"/>
          <c:x val="7.4489526281221316E-3"/>
          <c:y val="9.31337781250626E-2"/>
          <c:w val="0.97409191127768757"/>
          <c:h val="0.88237122077297592"/>
        </c:manualLayout>
      </c:layout>
      <c:ofPieChart>
        <c:ofPieType val="bar"/>
        <c:varyColors val="1"/>
        <c:ser>
          <c:idx val="0"/>
          <c:order val="0"/>
          <c:dLbls>
            <c:dLbl>
              <c:idx val="0"/>
              <c:layout>
                <c:manualLayout>
                  <c:x val="7.5984335073880679E-2"/>
                  <c:y val="4.0106654816131538E-4"/>
                </c:manualLayout>
              </c:layout>
              <c:showLegendKey val="0"/>
              <c:showVal val="0"/>
              <c:showCatName val="1"/>
              <c:showSerName val="0"/>
              <c:showPercent val="1"/>
              <c:showBubbleSize val="0"/>
            </c:dLbl>
            <c:dLbl>
              <c:idx val="2"/>
              <c:layout>
                <c:manualLayout>
                  <c:x val="0.11509490951536466"/>
                  <c:y val="-0.16960609885596362"/>
                </c:manualLayout>
              </c:layout>
              <c:showLegendKey val="0"/>
              <c:showVal val="0"/>
              <c:showCatName val="1"/>
              <c:showSerName val="0"/>
              <c:showPercent val="1"/>
              <c:showBubbleSize val="0"/>
            </c:dLbl>
            <c:dLbl>
              <c:idx val="3"/>
              <c:layout>
                <c:manualLayout>
                  <c:x val="8.4739920393772705E-2"/>
                  <c:y val="0.1691550960710064"/>
                </c:manualLayout>
              </c:layout>
              <c:spPr/>
              <c:txPr>
                <a:bodyPr/>
                <a:lstStyle/>
                <a:p>
                  <a:pPr>
                    <a:defRPr>
                      <a:solidFill>
                        <a:schemeClr val="bg1"/>
                      </a:solidFill>
                    </a:defRPr>
                  </a:pPr>
                  <a:endParaRPr lang="en-US"/>
                </a:p>
              </c:txPr>
              <c:showLegendKey val="0"/>
              <c:showVal val="0"/>
              <c:showCatName val="1"/>
              <c:showSerName val="0"/>
              <c:showPercent val="1"/>
              <c:showBubbleSize val="0"/>
            </c:dLbl>
            <c:dLbl>
              <c:idx val="4"/>
              <c:layout>
                <c:manualLayout>
                  <c:x val="-2.9602266414842796E-3"/>
                  <c:y val="-1.2387512498611265E-2"/>
                </c:manualLayout>
              </c:layout>
              <c:showLegendKey val="0"/>
              <c:showVal val="0"/>
              <c:showCatName val="1"/>
              <c:showSerName val="0"/>
              <c:showPercent val="1"/>
              <c:showBubbleSize val="0"/>
            </c:dLbl>
            <c:dLbl>
              <c:idx val="5"/>
              <c:delete val="1"/>
            </c:dLbl>
            <c:dLbl>
              <c:idx val="6"/>
              <c:delete val="1"/>
            </c:dLbl>
            <c:dLbl>
              <c:idx val="7"/>
              <c:delete val="1"/>
            </c:dLbl>
            <c:dLbl>
              <c:idx val="8"/>
              <c:layout>
                <c:manualLayout>
                  <c:x val="-6.8670425508276858E-2"/>
                  <c:y val="-8.6165426063770697E-3"/>
                </c:manualLayout>
              </c:layout>
              <c:showLegendKey val="0"/>
              <c:showVal val="0"/>
              <c:showCatName val="1"/>
              <c:showSerName val="0"/>
              <c:showPercent val="1"/>
              <c:showBubbleSize val="0"/>
            </c:dLbl>
            <c:dLbl>
              <c:idx val="9"/>
              <c:layout>
                <c:manualLayout>
                  <c:x val="-5.1502888567936896E-2"/>
                  <c:y val="2.5444395067214754E-3"/>
                </c:manualLayout>
              </c:layout>
              <c:showLegendKey val="0"/>
              <c:showVal val="0"/>
              <c:showCatName val="1"/>
              <c:showSerName val="0"/>
              <c:showPercent val="1"/>
              <c:showBubbleSize val="0"/>
            </c:dLbl>
            <c:dLbl>
              <c:idx val="10"/>
              <c:layout>
                <c:manualLayout>
                  <c:x val="-0.19860437688603577"/>
                  <c:y val="-3.2632085111498469E-3"/>
                </c:manualLayout>
              </c:layout>
              <c:tx>
                <c:rich>
                  <a:bodyPr/>
                  <a:lstStyle/>
                  <a:p>
                    <a:r>
                      <a:rPr lang="en-US"/>
                      <a:t>Drugs</a:t>
                    </a:r>
                  </a:p>
                  <a:p>
                    <a:r>
                      <a:rPr lang="en-US"/>
                      <a:t>39%</a:t>
                    </a:r>
                  </a:p>
                </c:rich>
              </c:tx>
              <c:showLegendKey val="0"/>
              <c:showVal val="0"/>
              <c:showCatName val="1"/>
              <c:showSerName val="0"/>
              <c:showPercent val="1"/>
              <c:showBubbleSize val="0"/>
            </c:dLbl>
            <c:showLegendKey val="0"/>
            <c:showVal val="0"/>
            <c:showCatName val="1"/>
            <c:showSerName val="0"/>
            <c:showPercent val="1"/>
            <c:showBubbleSize val="0"/>
            <c:showLeaderLines val="0"/>
          </c:dLbls>
          <c:cat>
            <c:strRef>
              <c:f>Sheet1!$S$3:$S$12</c:f>
              <c:strCache>
                <c:ptCount val="10"/>
                <c:pt idx="0">
                  <c:v>Hospitals</c:v>
                </c:pt>
                <c:pt idx="1">
                  <c:v>Physicians</c:v>
                </c:pt>
                <c:pt idx="2">
                  <c:v>Other Institutions</c:v>
                </c:pt>
                <c:pt idx="3">
                  <c:v>Other Professionals</c:v>
                </c:pt>
                <c:pt idx="4">
                  <c:v>Other</c:v>
                </c:pt>
                <c:pt idx="5">
                  <c:v>Public Health</c:v>
                </c:pt>
                <c:pt idx="6">
                  <c:v>Capital</c:v>
                </c:pt>
                <c:pt idx="7">
                  <c:v>Admin</c:v>
                </c:pt>
                <c:pt idx="8">
                  <c:v>Prescription</c:v>
                </c:pt>
                <c:pt idx="9">
                  <c:v>Non-prescription</c:v>
                </c:pt>
              </c:strCache>
            </c:strRef>
          </c:cat>
          <c:val>
            <c:numRef>
              <c:f>Sheet1!$G$3:$G$12</c:f>
              <c:numCache>
                <c:formatCode>General</c:formatCode>
                <c:ptCount val="10"/>
                <c:pt idx="0">
                  <c:v>933.2</c:v>
                </c:pt>
                <c:pt idx="1">
                  <c:v>441.7</c:v>
                </c:pt>
                <c:pt idx="2">
                  <c:v>5978.7</c:v>
                </c:pt>
                <c:pt idx="3">
                  <c:v>9269</c:v>
                </c:pt>
                <c:pt idx="4">
                  <c:v>1109.4000000000001</c:v>
                </c:pt>
                <c:pt idx="5">
                  <c:v>0</c:v>
                </c:pt>
                <c:pt idx="6">
                  <c:v>0</c:v>
                </c:pt>
                <c:pt idx="7">
                  <c:v>0</c:v>
                </c:pt>
                <c:pt idx="8">
                  <c:v>6434.2</c:v>
                </c:pt>
                <c:pt idx="9">
                  <c:v>5031.1000000000004</c:v>
                </c:pt>
              </c:numCache>
            </c:numRef>
          </c:val>
        </c:ser>
        <c:dLbls>
          <c:showLegendKey val="0"/>
          <c:showVal val="0"/>
          <c:showCatName val="0"/>
          <c:showSerName val="0"/>
          <c:showPercent val="0"/>
          <c:showBubbleSize val="0"/>
          <c:showLeaderLines val="0"/>
        </c:dLbls>
        <c:gapWidth val="100"/>
        <c:splitType val="pos"/>
        <c:splitPos val="2"/>
        <c:secondPieSize val="94"/>
        <c:serLines/>
      </c:ofPieChart>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CA"/>
              <a:t>Canadian Drug Spending Growth Rate</a:t>
            </a:r>
          </a:p>
        </c:rich>
      </c:tx>
      <c:overlay val="0"/>
    </c:title>
    <c:autoTitleDeleted val="0"/>
    <c:plotArea>
      <c:layout>
        <c:manualLayout>
          <c:layoutTarget val="inner"/>
          <c:xMode val="edge"/>
          <c:yMode val="edge"/>
          <c:x val="0.13105077680775901"/>
          <c:y val="0.12236293489692396"/>
          <c:w val="0.83868083211180156"/>
          <c:h val="0.81336220605681464"/>
        </c:manualLayout>
      </c:layout>
      <c:barChart>
        <c:barDir val="col"/>
        <c:grouping val="clustered"/>
        <c:varyColors val="0"/>
        <c:ser>
          <c:idx val="0"/>
          <c:order val="0"/>
          <c:tx>
            <c:strRef>
              <c:f>Sheet1!$B$2</c:f>
              <c:strCache>
                <c:ptCount val="1"/>
                <c:pt idx="0">
                  <c:v>Total Market</c:v>
                </c:pt>
              </c:strCache>
            </c:strRef>
          </c:tx>
          <c:invertIfNegative val="0"/>
          <c:dLbls>
            <c:dLbl>
              <c:idx val="2"/>
              <c:layout>
                <c:manualLayout>
                  <c:x val="0"/>
                  <c:y val="-2.6172297985007829E-2"/>
                </c:manualLayout>
              </c:layout>
              <c:showLegendKey val="0"/>
              <c:showVal val="1"/>
              <c:showCatName val="0"/>
              <c:showSerName val="0"/>
              <c:showPercent val="0"/>
              <c:showBubbleSize val="0"/>
            </c:dLbl>
            <c:txPr>
              <a:bodyPr rot="-5400000" vert="horz"/>
              <a:lstStyle/>
              <a:p>
                <a:pPr>
                  <a:defRPr/>
                </a:pPr>
                <a:endParaRPr lang="en-US"/>
              </a:p>
            </c:txPr>
            <c:showLegendKey val="0"/>
            <c:showVal val="1"/>
            <c:showCatName val="0"/>
            <c:showSerName val="0"/>
            <c:showPercent val="0"/>
            <c:showBubbleSize val="0"/>
            <c:showLeaderLines val="0"/>
          </c:dLbls>
          <c:cat>
            <c:numRef>
              <c:f>Sheet1!$A$3:$A$8</c:f>
              <c:numCache>
                <c:formatCode>General</c:formatCode>
                <c:ptCount val="6"/>
                <c:pt idx="0">
                  <c:v>2009</c:v>
                </c:pt>
                <c:pt idx="1">
                  <c:v>2010</c:v>
                </c:pt>
                <c:pt idx="2">
                  <c:v>2011</c:v>
                </c:pt>
                <c:pt idx="3">
                  <c:v>2012</c:v>
                </c:pt>
                <c:pt idx="4">
                  <c:v>2013</c:v>
                </c:pt>
                <c:pt idx="5">
                  <c:v>2014</c:v>
                </c:pt>
              </c:numCache>
            </c:numRef>
          </c:cat>
          <c:val>
            <c:numRef>
              <c:f>Sheet1!$B$3:$B$8</c:f>
              <c:numCache>
                <c:formatCode>0.0%</c:formatCode>
                <c:ptCount val="6"/>
                <c:pt idx="0">
                  <c:v>6.5000000000000002E-2</c:v>
                </c:pt>
                <c:pt idx="1">
                  <c:v>1.7000000000000001E-2</c:v>
                </c:pt>
                <c:pt idx="2">
                  <c:v>-9.0000000000000011E-3</c:v>
                </c:pt>
                <c:pt idx="3">
                  <c:v>0</c:v>
                </c:pt>
                <c:pt idx="4">
                  <c:v>6.0000000000000001E-3</c:v>
                </c:pt>
                <c:pt idx="5">
                  <c:v>4.4000000000000004E-2</c:v>
                </c:pt>
              </c:numCache>
            </c:numRef>
          </c:val>
        </c:ser>
        <c:ser>
          <c:idx val="1"/>
          <c:order val="1"/>
          <c:tx>
            <c:strRef>
              <c:f>Sheet1!$C$2</c:f>
              <c:strCache>
                <c:ptCount val="1"/>
                <c:pt idx="0">
                  <c:v>Brands</c:v>
                </c:pt>
              </c:strCache>
            </c:strRef>
          </c:tx>
          <c:invertIfNegative val="0"/>
          <c:dLbls>
            <c:dLbl>
              <c:idx val="1"/>
              <c:layout>
                <c:manualLayout>
                  <c:x val="-1.7296025805670501E-7"/>
                  <c:y val="-3.4896168334358775E-2"/>
                </c:manualLayout>
              </c:layout>
              <c:showLegendKey val="0"/>
              <c:showVal val="1"/>
              <c:showCatName val="0"/>
              <c:showSerName val="0"/>
              <c:showPercent val="0"/>
              <c:showBubbleSize val="0"/>
            </c:dLbl>
            <c:txPr>
              <a:bodyPr rot="-5400000" vert="horz"/>
              <a:lstStyle/>
              <a:p>
                <a:pPr>
                  <a:defRPr/>
                </a:pPr>
                <a:endParaRPr lang="en-US"/>
              </a:p>
            </c:txPr>
            <c:showLegendKey val="0"/>
            <c:showVal val="1"/>
            <c:showCatName val="0"/>
            <c:showSerName val="0"/>
            <c:showPercent val="0"/>
            <c:showBubbleSize val="0"/>
            <c:showLeaderLines val="0"/>
          </c:dLbls>
          <c:cat>
            <c:numRef>
              <c:f>Sheet1!$A$3:$A$8</c:f>
              <c:numCache>
                <c:formatCode>General</c:formatCode>
                <c:ptCount val="6"/>
                <c:pt idx="0">
                  <c:v>2009</c:v>
                </c:pt>
                <c:pt idx="1">
                  <c:v>2010</c:v>
                </c:pt>
                <c:pt idx="2">
                  <c:v>2011</c:v>
                </c:pt>
                <c:pt idx="3">
                  <c:v>2012</c:v>
                </c:pt>
                <c:pt idx="4">
                  <c:v>2013</c:v>
                </c:pt>
                <c:pt idx="5">
                  <c:v>2014</c:v>
                </c:pt>
              </c:numCache>
            </c:numRef>
          </c:cat>
          <c:val>
            <c:numRef>
              <c:f>Sheet1!$C$3:$C$8</c:f>
              <c:numCache>
                <c:formatCode>0.0%</c:formatCode>
                <c:ptCount val="6"/>
                <c:pt idx="0">
                  <c:v>0.05</c:v>
                </c:pt>
                <c:pt idx="1">
                  <c:v>-5.0000000000000001E-3</c:v>
                </c:pt>
                <c:pt idx="2">
                  <c:v>6.0000000000000001E-3</c:v>
                </c:pt>
                <c:pt idx="3">
                  <c:v>2E-3</c:v>
                </c:pt>
                <c:pt idx="4">
                  <c:v>1.8000000000000002E-2</c:v>
                </c:pt>
                <c:pt idx="5">
                  <c:v>5.5999999999999994E-2</c:v>
                </c:pt>
              </c:numCache>
            </c:numRef>
          </c:val>
        </c:ser>
        <c:ser>
          <c:idx val="2"/>
          <c:order val="2"/>
          <c:tx>
            <c:strRef>
              <c:f>Sheet1!$D$2</c:f>
              <c:strCache>
                <c:ptCount val="1"/>
                <c:pt idx="0">
                  <c:v>Generics</c:v>
                </c:pt>
              </c:strCache>
            </c:strRef>
          </c:tx>
          <c:invertIfNegative val="0"/>
          <c:dLbls>
            <c:txPr>
              <a:bodyPr rot="-5400000" vert="horz"/>
              <a:lstStyle/>
              <a:p>
                <a:pPr>
                  <a:defRPr/>
                </a:pPr>
                <a:endParaRPr lang="en-US"/>
              </a:p>
            </c:txPr>
            <c:showLegendKey val="0"/>
            <c:showVal val="1"/>
            <c:showCatName val="0"/>
            <c:showSerName val="0"/>
            <c:showPercent val="0"/>
            <c:showBubbleSize val="0"/>
            <c:showLeaderLines val="0"/>
          </c:dLbls>
          <c:cat>
            <c:numRef>
              <c:f>Sheet1!$A$3:$A$8</c:f>
              <c:numCache>
                <c:formatCode>General</c:formatCode>
                <c:ptCount val="6"/>
                <c:pt idx="0">
                  <c:v>2009</c:v>
                </c:pt>
                <c:pt idx="1">
                  <c:v>2010</c:v>
                </c:pt>
                <c:pt idx="2">
                  <c:v>2011</c:v>
                </c:pt>
                <c:pt idx="3">
                  <c:v>2012</c:v>
                </c:pt>
                <c:pt idx="4">
                  <c:v>2013</c:v>
                </c:pt>
                <c:pt idx="5">
                  <c:v>2014</c:v>
                </c:pt>
              </c:numCache>
            </c:numRef>
          </c:cat>
          <c:val>
            <c:numRef>
              <c:f>Sheet1!$D$3:$D$8</c:f>
              <c:numCache>
                <c:formatCode>0.0%</c:formatCode>
                <c:ptCount val="6"/>
                <c:pt idx="0">
                  <c:v>0.11599999999999999</c:v>
                </c:pt>
                <c:pt idx="1">
                  <c:v>8.5999999999999993E-2</c:v>
                </c:pt>
                <c:pt idx="2">
                  <c:v>-5.2000000000000005E-2</c:v>
                </c:pt>
                <c:pt idx="3">
                  <c:v>-6.0000000000000001E-3</c:v>
                </c:pt>
                <c:pt idx="4">
                  <c:v>-3.4000000000000002E-2</c:v>
                </c:pt>
                <c:pt idx="5">
                  <c:v>6.0000000000000001E-3</c:v>
                </c:pt>
              </c:numCache>
            </c:numRef>
          </c:val>
        </c:ser>
        <c:dLbls>
          <c:showLegendKey val="0"/>
          <c:showVal val="0"/>
          <c:showCatName val="0"/>
          <c:showSerName val="0"/>
          <c:showPercent val="0"/>
          <c:showBubbleSize val="0"/>
        </c:dLbls>
        <c:gapWidth val="150"/>
        <c:axId val="168062336"/>
        <c:axId val="168072320"/>
      </c:barChart>
      <c:catAx>
        <c:axId val="168062336"/>
        <c:scaling>
          <c:orientation val="minMax"/>
        </c:scaling>
        <c:delete val="0"/>
        <c:axPos val="b"/>
        <c:numFmt formatCode="General" sourceLinked="1"/>
        <c:majorTickMark val="none"/>
        <c:minorTickMark val="none"/>
        <c:tickLblPos val="nextTo"/>
        <c:crossAx val="168072320"/>
        <c:crosses val="autoZero"/>
        <c:auto val="1"/>
        <c:lblAlgn val="ctr"/>
        <c:lblOffset val="100"/>
        <c:noMultiLvlLbl val="0"/>
      </c:catAx>
      <c:valAx>
        <c:axId val="168072320"/>
        <c:scaling>
          <c:orientation val="minMax"/>
        </c:scaling>
        <c:delete val="0"/>
        <c:axPos val="l"/>
        <c:title>
          <c:tx>
            <c:rich>
              <a:bodyPr rot="-5400000" vert="horz"/>
              <a:lstStyle/>
              <a:p>
                <a:pPr>
                  <a:defRPr/>
                </a:pPr>
                <a:r>
                  <a:rPr lang="en-CA"/>
                  <a:t>Year over year growth rate</a:t>
                </a:r>
              </a:p>
            </c:rich>
          </c:tx>
          <c:layout>
            <c:manualLayout>
              <c:xMode val="edge"/>
              <c:yMode val="edge"/>
              <c:x val="2.370657184346037E-2"/>
              <c:y val="0.35705133193027561"/>
            </c:manualLayout>
          </c:layout>
          <c:overlay val="0"/>
        </c:title>
        <c:numFmt formatCode="0.0%" sourceLinked="1"/>
        <c:majorTickMark val="none"/>
        <c:minorTickMark val="none"/>
        <c:tickLblPos val="nextTo"/>
        <c:crossAx val="168062336"/>
        <c:crosses val="autoZero"/>
        <c:crossBetween val="between"/>
      </c:valAx>
    </c:plotArea>
    <c:legend>
      <c:legendPos val="r"/>
      <c:layout>
        <c:manualLayout>
          <c:xMode val="edge"/>
          <c:yMode val="edge"/>
          <c:x val="0.23223564105557645"/>
          <c:y val="0.93435286989665944"/>
          <c:w val="0.57446397454025"/>
          <c:h val="6.4700073021398311E-2"/>
        </c:manualLayout>
      </c:layout>
      <c:overlay val="0"/>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CA"/>
              <a:t>High-cost product launches</a:t>
            </a:r>
          </a:p>
        </c:rich>
      </c:tx>
      <c:overlay val="0"/>
    </c:title>
    <c:autoTitleDeleted val="0"/>
    <c:plotArea>
      <c:layout>
        <c:manualLayout>
          <c:layoutTarget val="inner"/>
          <c:xMode val="edge"/>
          <c:yMode val="edge"/>
          <c:x val="0.11245838951013597"/>
          <c:y val="0.12412259308294428"/>
          <c:w val="0.77439824462652207"/>
          <c:h val="0.71348314867721185"/>
        </c:manualLayout>
      </c:layout>
      <c:barChart>
        <c:barDir val="col"/>
        <c:grouping val="clustered"/>
        <c:varyColors val="0"/>
        <c:ser>
          <c:idx val="0"/>
          <c:order val="0"/>
          <c:tx>
            <c:strRef>
              <c:f>Sheet1!$B$15</c:f>
              <c:strCache>
                <c:ptCount val="1"/>
                <c:pt idx="0">
                  <c:v>Total Spending</c:v>
                </c:pt>
              </c:strCache>
            </c:strRef>
          </c:tx>
          <c:invertIfNegative val="0"/>
          <c:cat>
            <c:numRef>
              <c:f>Sheet1!$A$16:$A$23</c:f>
              <c:numCache>
                <c:formatCode>General</c:formatCode>
                <c:ptCount val="8"/>
                <c:pt idx="0">
                  <c:v>2007</c:v>
                </c:pt>
                <c:pt idx="1">
                  <c:v>2008</c:v>
                </c:pt>
                <c:pt idx="2">
                  <c:v>2009</c:v>
                </c:pt>
                <c:pt idx="3">
                  <c:v>2010</c:v>
                </c:pt>
                <c:pt idx="4">
                  <c:v>2011</c:v>
                </c:pt>
                <c:pt idx="5">
                  <c:v>2012</c:v>
                </c:pt>
                <c:pt idx="6">
                  <c:v>2013</c:v>
                </c:pt>
                <c:pt idx="7">
                  <c:v>2014</c:v>
                </c:pt>
              </c:numCache>
            </c:numRef>
          </c:cat>
          <c:val>
            <c:numRef>
              <c:f>Sheet1!$B$16:$B$23</c:f>
              <c:numCache>
                <c:formatCode>General</c:formatCode>
                <c:ptCount val="8"/>
                <c:pt idx="0">
                  <c:v>52.6</c:v>
                </c:pt>
                <c:pt idx="1">
                  <c:v>40.799999999999997</c:v>
                </c:pt>
                <c:pt idx="2">
                  <c:v>21.9</c:v>
                </c:pt>
                <c:pt idx="3">
                  <c:v>27.2</c:v>
                </c:pt>
                <c:pt idx="4">
                  <c:v>17.399999999999999</c:v>
                </c:pt>
                <c:pt idx="5">
                  <c:v>27.3</c:v>
                </c:pt>
                <c:pt idx="6">
                  <c:v>33.6</c:v>
                </c:pt>
                <c:pt idx="7">
                  <c:v>289</c:v>
                </c:pt>
              </c:numCache>
            </c:numRef>
          </c:val>
        </c:ser>
        <c:dLbls>
          <c:showLegendKey val="0"/>
          <c:showVal val="0"/>
          <c:showCatName val="0"/>
          <c:showSerName val="0"/>
          <c:showPercent val="0"/>
          <c:showBubbleSize val="0"/>
        </c:dLbls>
        <c:gapWidth val="50"/>
        <c:axId val="167811712"/>
        <c:axId val="167817600"/>
      </c:barChart>
      <c:lineChart>
        <c:grouping val="standard"/>
        <c:varyColors val="0"/>
        <c:ser>
          <c:idx val="1"/>
          <c:order val="1"/>
          <c:tx>
            <c:strRef>
              <c:f>Sheet1!$C$15</c:f>
              <c:strCache>
                <c:ptCount val="1"/>
                <c:pt idx="0">
                  <c:v>Per Product Launched</c:v>
                </c:pt>
              </c:strCache>
            </c:strRef>
          </c:tx>
          <c:marker>
            <c:symbol val="none"/>
          </c:marker>
          <c:cat>
            <c:numRef>
              <c:f>Sheet1!$A$16:$A$23</c:f>
              <c:numCache>
                <c:formatCode>General</c:formatCode>
                <c:ptCount val="8"/>
                <c:pt idx="0">
                  <c:v>2007</c:v>
                </c:pt>
                <c:pt idx="1">
                  <c:v>2008</c:v>
                </c:pt>
                <c:pt idx="2">
                  <c:v>2009</c:v>
                </c:pt>
                <c:pt idx="3">
                  <c:v>2010</c:v>
                </c:pt>
                <c:pt idx="4">
                  <c:v>2011</c:v>
                </c:pt>
                <c:pt idx="5">
                  <c:v>2012</c:v>
                </c:pt>
                <c:pt idx="6">
                  <c:v>2013</c:v>
                </c:pt>
                <c:pt idx="7">
                  <c:v>2014</c:v>
                </c:pt>
              </c:numCache>
            </c:numRef>
          </c:cat>
          <c:val>
            <c:numRef>
              <c:f>Sheet1!$C$16:$C$23</c:f>
              <c:numCache>
                <c:formatCode>General</c:formatCode>
                <c:ptCount val="8"/>
                <c:pt idx="0">
                  <c:v>2.5047619047619047</c:v>
                </c:pt>
                <c:pt idx="1">
                  <c:v>1.9428571428571426</c:v>
                </c:pt>
                <c:pt idx="2">
                  <c:v>1.1526315789473685</c:v>
                </c:pt>
                <c:pt idx="3">
                  <c:v>1.0880000000000001</c:v>
                </c:pt>
                <c:pt idx="4">
                  <c:v>1.0235294117647058</c:v>
                </c:pt>
                <c:pt idx="5">
                  <c:v>1.0920000000000001</c:v>
                </c:pt>
                <c:pt idx="6">
                  <c:v>1.2923076923076924</c:v>
                </c:pt>
                <c:pt idx="7">
                  <c:v>11.115384615384615</c:v>
                </c:pt>
              </c:numCache>
            </c:numRef>
          </c:val>
          <c:smooth val="0"/>
        </c:ser>
        <c:dLbls>
          <c:showLegendKey val="0"/>
          <c:showVal val="0"/>
          <c:showCatName val="0"/>
          <c:showSerName val="0"/>
          <c:showPercent val="0"/>
          <c:showBubbleSize val="0"/>
        </c:dLbls>
        <c:marker val="1"/>
        <c:smooth val="0"/>
        <c:axId val="167821696"/>
        <c:axId val="167819520"/>
      </c:lineChart>
      <c:catAx>
        <c:axId val="167811712"/>
        <c:scaling>
          <c:orientation val="minMax"/>
        </c:scaling>
        <c:delete val="0"/>
        <c:axPos val="b"/>
        <c:numFmt formatCode="General" sourceLinked="1"/>
        <c:majorTickMark val="none"/>
        <c:minorTickMark val="none"/>
        <c:tickLblPos val="nextTo"/>
        <c:crossAx val="167817600"/>
        <c:crosses val="autoZero"/>
        <c:auto val="1"/>
        <c:lblAlgn val="ctr"/>
        <c:lblOffset val="100"/>
        <c:noMultiLvlLbl val="0"/>
      </c:catAx>
      <c:valAx>
        <c:axId val="167817600"/>
        <c:scaling>
          <c:orientation val="minMax"/>
        </c:scaling>
        <c:delete val="0"/>
        <c:axPos val="l"/>
        <c:title>
          <c:tx>
            <c:rich>
              <a:bodyPr rot="-5400000" vert="horz"/>
              <a:lstStyle/>
              <a:p>
                <a:pPr>
                  <a:defRPr/>
                </a:pPr>
                <a:r>
                  <a:rPr lang="en-CA"/>
                  <a:t>Spending on New Active Substances (million C$)</a:t>
                </a:r>
              </a:p>
            </c:rich>
          </c:tx>
          <c:layout>
            <c:manualLayout>
              <c:xMode val="edge"/>
              <c:yMode val="edge"/>
              <c:x val="1.9960545315473883E-2"/>
              <c:y val="0.17492764731842148"/>
            </c:manualLayout>
          </c:layout>
          <c:overlay val="0"/>
        </c:title>
        <c:numFmt formatCode="General" sourceLinked="1"/>
        <c:majorTickMark val="none"/>
        <c:minorTickMark val="none"/>
        <c:tickLblPos val="nextTo"/>
        <c:crossAx val="167811712"/>
        <c:crosses val="autoZero"/>
        <c:crossBetween val="between"/>
      </c:valAx>
      <c:valAx>
        <c:axId val="167819520"/>
        <c:scaling>
          <c:orientation val="minMax"/>
        </c:scaling>
        <c:delete val="0"/>
        <c:axPos val="r"/>
        <c:title>
          <c:tx>
            <c:rich>
              <a:bodyPr rot="-5400000" vert="horz"/>
              <a:lstStyle/>
              <a:p>
                <a:pPr>
                  <a:defRPr/>
                </a:pPr>
                <a:r>
                  <a:rPr lang="en-CA"/>
                  <a:t>Spending per Product Launched (million C$)</a:t>
                </a:r>
              </a:p>
            </c:rich>
          </c:tx>
          <c:overlay val="0"/>
        </c:title>
        <c:numFmt formatCode="General" sourceLinked="1"/>
        <c:majorTickMark val="out"/>
        <c:minorTickMark val="none"/>
        <c:tickLblPos val="nextTo"/>
        <c:crossAx val="167821696"/>
        <c:crosses val="max"/>
        <c:crossBetween val="between"/>
      </c:valAx>
      <c:catAx>
        <c:axId val="167821696"/>
        <c:scaling>
          <c:orientation val="minMax"/>
        </c:scaling>
        <c:delete val="1"/>
        <c:axPos val="b"/>
        <c:numFmt formatCode="General" sourceLinked="1"/>
        <c:majorTickMark val="out"/>
        <c:minorTickMark val="none"/>
        <c:tickLblPos val="nextTo"/>
        <c:crossAx val="167819520"/>
        <c:crosses val="autoZero"/>
        <c:auto val="1"/>
        <c:lblAlgn val="ctr"/>
        <c:lblOffset val="100"/>
        <c:noMultiLvlLbl val="0"/>
      </c:catAx>
    </c:plotArea>
    <c:legend>
      <c:legendPos val="r"/>
      <c:layout>
        <c:manualLayout>
          <c:xMode val="edge"/>
          <c:yMode val="edge"/>
          <c:x val="0.18085355625863278"/>
          <c:y val="0.88762409123638308"/>
          <c:w val="0.78385557280539675"/>
          <c:h val="7.7185329709892461E-2"/>
        </c:manualLayout>
      </c:layout>
      <c:overlay val="0"/>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CA"/>
              <a:t>PMPRB7 Drug</a:t>
            </a:r>
            <a:r>
              <a:rPr lang="en-CA" baseline="0"/>
              <a:t> Sales (AGR 2005-2013)</a:t>
            </a:r>
            <a:endParaRPr lang="en-CA"/>
          </a:p>
        </c:rich>
      </c:tx>
      <c:overlay val="0"/>
    </c:title>
    <c:autoTitleDeleted val="0"/>
    <c:plotArea>
      <c:layout/>
      <c:barChart>
        <c:barDir val="col"/>
        <c:grouping val="clustered"/>
        <c:varyColors val="0"/>
        <c:ser>
          <c:idx val="0"/>
          <c:order val="0"/>
          <c:invertIfNegative val="0"/>
          <c:dPt>
            <c:idx val="6"/>
            <c:invertIfNegative val="0"/>
            <c:bubble3D val="0"/>
            <c:spPr>
              <a:solidFill>
                <a:srgbClr val="FF0000"/>
              </a:solidFill>
            </c:spPr>
          </c:dPt>
          <c:dLbls>
            <c:showLegendKey val="0"/>
            <c:showVal val="1"/>
            <c:showCatName val="0"/>
            <c:showSerName val="0"/>
            <c:showPercent val="0"/>
            <c:showBubbleSize val="0"/>
            <c:showLeaderLines val="0"/>
          </c:dLbls>
          <c:cat>
            <c:strRef>
              <c:f>Sheet1!$E$54:$E$61</c:f>
              <c:strCache>
                <c:ptCount val="8"/>
                <c:pt idx="0">
                  <c:v>France</c:v>
                </c:pt>
                <c:pt idx="1">
                  <c:v>Switzerland</c:v>
                </c:pt>
                <c:pt idx="2">
                  <c:v>Sweden</c:v>
                </c:pt>
                <c:pt idx="3">
                  <c:v>Germany</c:v>
                </c:pt>
                <c:pt idx="4">
                  <c:v>Italy</c:v>
                </c:pt>
                <c:pt idx="5">
                  <c:v>UK</c:v>
                </c:pt>
                <c:pt idx="6">
                  <c:v>Canada</c:v>
                </c:pt>
                <c:pt idx="7">
                  <c:v>US</c:v>
                </c:pt>
              </c:strCache>
            </c:strRef>
          </c:cat>
          <c:val>
            <c:numRef>
              <c:f>Sheet1!$F$54:$F$61</c:f>
              <c:numCache>
                <c:formatCode>0.0%</c:formatCode>
                <c:ptCount val="8"/>
                <c:pt idx="0">
                  <c:v>0.01</c:v>
                </c:pt>
                <c:pt idx="1">
                  <c:v>2.5999999999999999E-2</c:v>
                </c:pt>
                <c:pt idx="2">
                  <c:v>2.9000000000000001E-2</c:v>
                </c:pt>
                <c:pt idx="3">
                  <c:v>3.2000000000000001E-2</c:v>
                </c:pt>
                <c:pt idx="4">
                  <c:v>3.4000000000000002E-2</c:v>
                </c:pt>
                <c:pt idx="5">
                  <c:v>3.6999999999999998E-2</c:v>
                </c:pt>
                <c:pt idx="6">
                  <c:v>3.7999999999999999E-2</c:v>
                </c:pt>
                <c:pt idx="7">
                  <c:v>4.2999999999999997E-2</c:v>
                </c:pt>
              </c:numCache>
            </c:numRef>
          </c:val>
        </c:ser>
        <c:dLbls>
          <c:showLegendKey val="0"/>
          <c:showVal val="0"/>
          <c:showCatName val="0"/>
          <c:showSerName val="0"/>
          <c:showPercent val="0"/>
          <c:showBubbleSize val="0"/>
        </c:dLbls>
        <c:gapWidth val="50"/>
        <c:axId val="167993344"/>
        <c:axId val="167994880"/>
      </c:barChart>
      <c:catAx>
        <c:axId val="167993344"/>
        <c:scaling>
          <c:orientation val="minMax"/>
        </c:scaling>
        <c:delete val="0"/>
        <c:axPos val="b"/>
        <c:majorTickMark val="none"/>
        <c:minorTickMark val="none"/>
        <c:tickLblPos val="nextTo"/>
        <c:crossAx val="167994880"/>
        <c:crosses val="autoZero"/>
        <c:auto val="1"/>
        <c:lblAlgn val="ctr"/>
        <c:lblOffset val="100"/>
        <c:noMultiLvlLbl val="0"/>
      </c:catAx>
      <c:valAx>
        <c:axId val="167994880"/>
        <c:scaling>
          <c:orientation val="minMax"/>
        </c:scaling>
        <c:delete val="0"/>
        <c:axPos val="l"/>
        <c:title>
          <c:tx>
            <c:rich>
              <a:bodyPr rot="-5400000" vert="horz"/>
              <a:lstStyle/>
              <a:p>
                <a:pPr>
                  <a:defRPr/>
                </a:pPr>
                <a:r>
                  <a:rPr lang="en-CA"/>
                  <a:t>Average Growth Rate (% per year)</a:t>
                </a:r>
              </a:p>
            </c:rich>
          </c:tx>
          <c:overlay val="0"/>
        </c:title>
        <c:numFmt formatCode="0.0%" sourceLinked="1"/>
        <c:majorTickMark val="none"/>
        <c:minorTickMark val="none"/>
        <c:tickLblPos val="nextTo"/>
        <c:crossAx val="167993344"/>
        <c:crosses val="autoZero"/>
        <c:crossBetween val="between"/>
      </c:valAx>
    </c:plotArea>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a:t>Drug Expenditure (PPP/c), OECD 2012</a:t>
            </a:r>
          </a:p>
        </c:rich>
      </c:tx>
      <c:overlay val="0"/>
    </c:title>
    <c:autoTitleDeleted val="0"/>
    <c:plotArea>
      <c:layout/>
      <c:barChart>
        <c:barDir val="bar"/>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27"/>
            <c:invertIfNegative val="0"/>
            <c:bubble3D val="0"/>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numFmt formatCode="&quot;$&quot;#,##0" sourceLinked="0"/>
            <c:showLegendKey val="0"/>
            <c:showVal val="1"/>
            <c:showCatName val="0"/>
            <c:showSerName val="0"/>
            <c:showPercent val="0"/>
            <c:showBubbleSize val="0"/>
            <c:showLeaderLines val="0"/>
          </c:dLbls>
          <c:cat>
            <c:strRef>
              <c:f>Sheet1!$B$31:$B$59</c:f>
              <c:strCache>
                <c:ptCount val="29"/>
                <c:pt idx="0">
                  <c:v>Mexico</c:v>
                </c:pt>
                <c:pt idx="1">
                  <c:v>Israel</c:v>
                </c:pt>
                <c:pt idx="2">
                  <c:v>Denmark</c:v>
                </c:pt>
                <c:pt idx="3">
                  <c:v>New Zealand</c:v>
                </c:pt>
                <c:pt idx="4">
                  <c:v>Estonia</c:v>
                </c:pt>
                <c:pt idx="5">
                  <c:v>Poland</c:v>
                </c:pt>
                <c:pt idx="6">
                  <c:v>UK</c:v>
                </c:pt>
                <c:pt idx="7">
                  <c:v>Luxembourg</c:v>
                </c:pt>
                <c:pt idx="8">
                  <c:v>Norway</c:v>
                </c:pt>
                <c:pt idx="9">
                  <c:v>Czech Rep</c:v>
                </c:pt>
                <c:pt idx="10">
                  <c:v>Netherlands</c:v>
                </c:pt>
                <c:pt idx="11">
                  <c:v>Korea</c:v>
                </c:pt>
                <c:pt idx="12">
                  <c:v>Portugal</c:v>
                </c:pt>
                <c:pt idx="13">
                  <c:v>Finland</c:v>
                </c:pt>
                <c:pt idx="14">
                  <c:v>Sweden</c:v>
                </c:pt>
                <c:pt idx="15">
                  <c:v>Iceland</c:v>
                </c:pt>
                <c:pt idx="16">
                  <c:v>Slovenia</c:v>
                </c:pt>
                <c:pt idx="17">
                  <c:v>Spain</c:v>
                </c:pt>
                <c:pt idx="18">
                  <c:v>Slovakia</c:v>
                </c:pt>
                <c:pt idx="19">
                  <c:v>Austria</c:v>
                </c:pt>
                <c:pt idx="20">
                  <c:v>Switzerland</c:v>
                </c:pt>
                <c:pt idx="21">
                  <c:v>Hungary</c:v>
                </c:pt>
                <c:pt idx="22">
                  <c:v>Australia</c:v>
                </c:pt>
                <c:pt idx="23">
                  <c:v>France</c:v>
                </c:pt>
                <c:pt idx="24">
                  <c:v>Germany</c:v>
                </c:pt>
                <c:pt idx="25">
                  <c:v>Japan</c:v>
                </c:pt>
                <c:pt idx="26">
                  <c:v>Belgium</c:v>
                </c:pt>
                <c:pt idx="27">
                  <c:v>Canada</c:v>
                </c:pt>
                <c:pt idx="28">
                  <c:v>USA</c:v>
                </c:pt>
              </c:strCache>
            </c:strRef>
          </c:cat>
          <c:val>
            <c:numRef>
              <c:f>Sheet1!$C$31:$C$59</c:f>
              <c:numCache>
                <c:formatCode>_-"$"* #,##0_-;\-"$"* #,##0_-;_-"$"* "-"??_-;_-@_-</c:formatCode>
                <c:ptCount val="29"/>
                <c:pt idx="0">
                  <c:v>70</c:v>
                </c:pt>
                <c:pt idx="1">
                  <c:v>274</c:v>
                </c:pt>
                <c:pt idx="2">
                  <c:v>295</c:v>
                </c:pt>
                <c:pt idx="3">
                  <c:v>297</c:v>
                </c:pt>
                <c:pt idx="4">
                  <c:v>311</c:v>
                </c:pt>
                <c:pt idx="5">
                  <c:v>321</c:v>
                </c:pt>
                <c:pt idx="6">
                  <c:v>367</c:v>
                </c:pt>
                <c:pt idx="7">
                  <c:v>399</c:v>
                </c:pt>
                <c:pt idx="8">
                  <c:v>414</c:v>
                </c:pt>
                <c:pt idx="9">
                  <c:v>439</c:v>
                </c:pt>
                <c:pt idx="10">
                  <c:v>450</c:v>
                </c:pt>
                <c:pt idx="11">
                  <c:v>454</c:v>
                </c:pt>
                <c:pt idx="12">
                  <c:v>473</c:v>
                </c:pt>
                <c:pt idx="13">
                  <c:v>473</c:v>
                </c:pt>
                <c:pt idx="14">
                  <c:v>478</c:v>
                </c:pt>
                <c:pt idx="15">
                  <c:v>512</c:v>
                </c:pt>
                <c:pt idx="16">
                  <c:v>513</c:v>
                </c:pt>
                <c:pt idx="17">
                  <c:v>523</c:v>
                </c:pt>
                <c:pt idx="18">
                  <c:v>535</c:v>
                </c:pt>
                <c:pt idx="19">
                  <c:v>561</c:v>
                </c:pt>
                <c:pt idx="20">
                  <c:v>562</c:v>
                </c:pt>
                <c:pt idx="21">
                  <c:v>574</c:v>
                </c:pt>
                <c:pt idx="22">
                  <c:v>588</c:v>
                </c:pt>
                <c:pt idx="23">
                  <c:v>651</c:v>
                </c:pt>
                <c:pt idx="24">
                  <c:v>668</c:v>
                </c:pt>
                <c:pt idx="25">
                  <c:v>718</c:v>
                </c:pt>
                <c:pt idx="26">
                  <c:v>736</c:v>
                </c:pt>
                <c:pt idx="27">
                  <c:v>771</c:v>
                </c:pt>
                <c:pt idx="28">
                  <c:v>1010</c:v>
                </c:pt>
              </c:numCache>
            </c:numRef>
          </c:val>
        </c:ser>
        <c:dLbls>
          <c:showLegendKey val="0"/>
          <c:showVal val="0"/>
          <c:showCatName val="0"/>
          <c:showSerName val="0"/>
          <c:showPercent val="0"/>
          <c:showBubbleSize val="0"/>
        </c:dLbls>
        <c:gapWidth val="25"/>
        <c:axId val="168146432"/>
        <c:axId val="168147968"/>
      </c:barChart>
      <c:catAx>
        <c:axId val="168146432"/>
        <c:scaling>
          <c:orientation val="minMax"/>
        </c:scaling>
        <c:delete val="0"/>
        <c:axPos val="l"/>
        <c:majorTickMark val="out"/>
        <c:minorTickMark val="none"/>
        <c:tickLblPos val="nextTo"/>
        <c:crossAx val="168147968"/>
        <c:crosses val="autoZero"/>
        <c:auto val="1"/>
        <c:lblAlgn val="ctr"/>
        <c:lblOffset val="100"/>
        <c:tickLblSkip val="1"/>
        <c:noMultiLvlLbl val="0"/>
      </c:catAx>
      <c:valAx>
        <c:axId val="168147968"/>
        <c:scaling>
          <c:orientation val="minMax"/>
        </c:scaling>
        <c:delete val="0"/>
        <c:axPos val="b"/>
        <c:numFmt formatCode="&quot;$&quot;#,##0" sourceLinked="0"/>
        <c:majorTickMark val="out"/>
        <c:minorTickMark val="none"/>
        <c:tickLblPos val="nextTo"/>
        <c:crossAx val="168146432"/>
        <c:crosses val="autoZero"/>
        <c:crossBetween val="between"/>
      </c:valAx>
    </c:plotArea>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a:t>Average PMPRB7-to-Cdn</a:t>
            </a:r>
            <a:r>
              <a:rPr lang="en-CA" baseline="0"/>
              <a:t> Price Ratios</a:t>
            </a:r>
            <a:endParaRPr lang="en-CA"/>
          </a:p>
        </c:rich>
      </c:tx>
      <c:overlay val="0"/>
    </c:title>
    <c:autoTitleDeleted val="0"/>
    <c:plotArea>
      <c:layout>
        <c:manualLayout>
          <c:layoutTarget val="inner"/>
          <c:xMode val="edge"/>
          <c:yMode val="edge"/>
          <c:x val="5.898501064906269E-2"/>
          <c:y val="9.8050479539114221E-2"/>
          <c:w val="0.84549995849034587"/>
          <c:h val="0.83192393403654741"/>
        </c:manualLayout>
      </c:layout>
      <c:barChart>
        <c:barDir val="col"/>
        <c:grouping val="clustered"/>
        <c:varyColors val="0"/>
        <c:ser>
          <c:idx val="0"/>
          <c:order val="0"/>
          <c:tx>
            <c:strRef>
              <c:f>Sheet1!$I$53</c:f>
              <c:strCache>
                <c:ptCount val="1"/>
                <c:pt idx="0">
                  <c:v>2005</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howLegendKey val="0"/>
            <c:showVal val="1"/>
            <c:showCatName val="0"/>
            <c:showSerName val="0"/>
            <c:showPercent val="0"/>
            <c:showBubbleSize val="0"/>
            <c:showLeaderLines val="0"/>
          </c:dLbls>
          <c:cat>
            <c:strRef>
              <c:f>Sheet1!$H$54:$H$61</c:f>
              <c:strCache>
                <c:ptCount val="8"/>
                <c:pt idx="0">
                  <c:v>France</c:v>
                </c:pt>
                <c:pt idx="1">
                  <c:v>UK</c:v>
                </c:pt>
                <c:pt idx="2">
                  <c:v>Italy</c:v>
                </c:pt>
                <c:pt idx="3">
                  <c:v>Sweden</c:v>
                </c:pt>
                <c:pt idx="4">
                  <c:v>Switzerland</c:v>
                </c:pt>
                <c:pt idx="5">
                  <c:v>Canada</c:v>
                </c:pt>
                <c:pt idx="6">
                  <c:v>Germany</c:v>
                </c:pt>
                <c:pt idx="7">
                  <c:v>US</c:v>
                </c:pt>
              </c:strCache>
            </c:strRef>
          </c:cat>
          <c:val>
            <c:numRef>
              <c:f>Sheet1!$I$54:$I$61</c:f>
              <c:numCache>
                <c:formatCode>0.00</c:formatCode>
                <c:ptCount val="8"/>
                <c:pt idx="0">
                  <c:v>0.99</c:v>
                </c:pt>
                <c:pt idx="1">
                  <c:v>1.1100000000000001</c:v>
                </c:pt>
                <c:pt idx="2">
                  <c:v>0.88</c:v>
                </c:pt>
                <c:pt idx="3">
                  <c:v>1.05</c:v>
                </c:pt>
                <c:pt idx="4">
                  <c:v>1.21</c:v>
                </c:pt>
                <c:pt idx="5">
                  <c:v>1</c:v>
                </c:pt>
                <c:pt idx="6">
                  <c:v>1.1499999999999999</c:v>
                </c:pt>
                <c:pt idx="7">
                  <c:v>1.83</c:v>
                </c:pt>
              </c:numCache>
            </c:numRef>
          </c:val>
        </c:ser>
        <c:ser>
          <c:idx val="1"/>
          <c:order val="1"/>
          <c:tx>
            <c:strRef>
              <c:f>Sheet1!$J$53</c:f>
              <c:strCache>
                <c:ptCount val="1"/>
                <c:pt idx="0">
                  <c:v>2013</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5"/>
              <c:layout>
                <c:manualLayout>
                  <c:x val="3.5203513033407719E-3"/>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Sheet1!$H$54:$H$61</c:f>
              <c:strCache>
                <c:ptCount val="8"/>
                <c:pt idx="0">
                  <c:v>France</c:v>
                </c:pt>
                <c:pt idx="1">
                  <c:v>UK</c:v>
                </c:pt>
                <c:pt idx="2">
                  <c:v>Italy</c:v>
                </c:pt>
                <c:pt idx="3">
                  <c:v>Sweden</c:v>
                </c:pt>
                <c:pt idx="4">
                  <c:v>Switzerland</c:v>
                </c:pt>
                <c:pt idx="5">
                  <c:v>Canada</c:v>
                </c:pt>
                <c:pt idx="6">
                  <c:v>Germany</c:v>
                </c:pt>
                <c:pt idx="7">
                  <c:v>US</c:v>
                </c:pt>
              </c:strCache>
            </c:strRef>
          </c:cat>
          <c:val>
            <c:numRef>
              <c:f>Sheet1!$J$54:$J$61</c:f>
              <c:numCache>
                <c:formatCode>0.00</c:formatCode>
                <c:ptCount val="8"/>
                <c:pt idx="0">
                  <c:v>0.72</c:v>
                </c:pt>
                <c:pt idx="1">
                  <c:v>0.78</c:v>
                </c:pt>
                <c:pt idx="2">
                  <c:v>0.79</c:v>
                </c:pt>
                <c:pt idx="3">
                  <c:v>0.9</c:v>
                </c:pt>
                <c:pt idx="4">
                  <c:v>0.95</c:v>
                </c:pt>
                <c:pt idx="5">
                  <c:v>1</c:v>
                </c:pt>
                <c:pt idx="6">
                  <c:v>1.04</c:v>
                </c:pt>
                <c:pt idx="7">
                  <c:v>2.0699999999999998</c:v>
                </c:pt>
              </c:numCache>
            </c:numRef>
          </c:val>
        </c:ser>
        <c:dLbls>
          <c:showLegendKey val="0"/>
          <c:showVal val="0"/>
          <c:showCatName val="0"/>
          <c:showSerName val="0"/>
          <c:showPercent val="0"/>
          <c:showBubbleSize val="0"/>
        </c:dLbls>
        <c:gapWidth val="150"/>
        <c:axId val="167730560"/>
        <c:axId val="167736448"/>
      </c:barChart>
      <c:catAx>
        <c:axId val="167730560"/>
        <c:scaling>
          <c:orientation val="minMax"/>
        </c:scaling>
        <c:delete val="0"/>
        <c:axPos val="b"/>
        <c:majorTickMark val="none"/>
        <c:minorTickMark val="none"/>
        <c:tickLblPos val="nextTo"/>
        <c:crossAx val="167736448"/>
        <c:crosses val="autoZero"/>
        <c:auto val="1"/>
        <c:lblAlgn val="ctr"/>
        <c:lblOffset val="100"/>
        <c:noMultiLvlLbl val="0"/>
      </c:catAx>
      <c:valAx>
        <c:axId val="167736448"/>
        <c:scaling>
          <c:orientation val="minMax"/>
          <c:min val="0"/>
        </c:scaling>
        <c:delete val="0"/>
        <c:axPos val="l"/>
        <c:numFmt formatCode="0.00" sourceLinked="1"/>
        <c:majorTickMark val="none"/>
        <c:minorTickMark val="none"/>
        <c:tickLblPos val="nextTo"/>
        <c:crossAx val="167730560"/>
        <c:crosses val="autoZero"/>
        <c:crossBetween val="between"/>
        <c:majorUnit val="0.25"/>
      </c:valAx>
    </c:plotArea>
    <c:legend>
      <c:legendPos val="r"/>
      <c:overlay val="0"/>
    </c:legend>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dirty="0" smtClean="0"/>
              <a:t>Germany</a:t>
            </a:r>
            <a:r>
              <a:rPr lang="en-CA" baseline="0" dirty="0" smtClean="0"/>
              <a:t>-to-Canada Drug </a:t>
            </a:r>
            <a:r>
              <a:rPr lang="en-CA" baseline="0" dirty="0"/>
              <a:t>Price Ratio</a:t>
            </a:r>
            <a:endParaRPr lang="en-CA" dirty="0"/>
          </a:p>
        </c:rich>
      </c:tx>
      <c:overlay val="0"/>
    </c:title>
    <c:autoTitleDeleted val="0"/>
    <c:plotArea>
      <c:layout/>
      <c:lineChart>
        <c:grouping val="standard"/>
        <c:varyColors val="0"/>
        <c:ser>
          <c:idx val="1"/>
          <c:order val="0"/>
          <c:tx>
            <c:strRef>
              <c:f>CONSTANT20052013!$N$13</c:f>
              <c:strCache>
                <c:ptCount val="1"/>
                <c:pt idx="0">
                  <c:v>AR (36-month average)</c:v>
                </c:pt>
              </c:strCache>
            </c:strRef>
          </c:tx>
          <c:spPr>
            <a:ln w="63500">
              <a:solidFill>
                <a:srgbClr val="002060"/>
              </a:solidFill>
            </a:ln>
          </c:spPr>
          <c:marker>
            <c:symbol val="none"/>
          </c:marker>
          <c:cat>
            <c:numRef>
              <c:f>CONSTANT20052013!$O$4:$W$4</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CONSTANT20052013!$O$16:$W$16</c:f>
              <c:numCache>
                <c:formatCode>0.00</c:formatCode>
                <c:ptCount val="9"/>
                <c:pt idx="0">
                  <c:v>1.07</c:v>
                </c:pt>
                <c:pt idx="1">
                  <c:v>1.0900000000000001</c:v>
                </c:pt>
                <c:pt idx="2">
                  <c:v>1.07</c:v>
                </c:pt>
                <c:pt idx="3">
                  <c:v>1.1000000000000001</c:v>
                </c:pt>
                <c:pt idx="4">
                  <c:v>1.1499999999999999</c:v>
                </c:pt>
                <c:pt idx="5">
                  <c:v>1.2</c:v>
                </c:pt>
                <c:pt idx="6">
                  <c:v>1.2</c:v>
                </c:pt>
                <c:pt idx="7">
                  <c:v>1.1100000000000001</c:v>
                </c:pt>
                <c:pt idx="8">
                  <c:v>1.04</c:v>
                </c:pt>
              </c:numCache>
            </c:numRef>
          </c:val>
          <c:smooth val="0"/>
        </c:ser>
        <c:dLbls>
          <c:showLegendKey val="0"/>
          <c:showVal val="0"/>
          <c:showCatName val="0"/>
          <c:showSerName val="0"/>
          <c:showPercent val="0"/>
          <c:showBubbleSize val="0"/>
        </c:dLbls>
        <c:marker val="1"/>
        <c:smooth val="0"/>
        <c:axId val="168172544"/>
        <c:axId val="168174336"/>
      </c:lineChart>
      <c:catAx>
        <c:axId val="168172544"/>
        <c:scaling>
          <c:orientation val="minMax"/>
        </c:scaling>
        <c:delete val="0"/>
        <c:axPos val="b"/>
        <c:numFmt formatCode="General" sourceLinked="1"/>
        <c:majorTickMark val="none"/>
        <c:minorTickMark val="none"/>
        <c:tickLblPos val="nextTo"/>
        <c:crossAx val="168174336"/>
        <c:crosses val="autoZero"/>
        <c:auto val="1"/>
        <c:lblAlgn val="ctr"/>
        <c:lblOffset val="100"/>
        <c:noMultiLvlLbl val="0"/>
      </c:catAx>
      <c:valAx>
        <c:axId val="168174336"/>
        <c:scaling>
          <c:orientation val="minMax"/>
          <c:min val="0.9"/>
        </c:scaling>
        <c:delete val="0"/>
        <c:axPos val="l"/>
        <c:majorGridlines>
          <c:spPr>
            <a:ln>
              <a:prstDash val="dash"/>
            </a:ln>
          </c:spPr>
        </c:majorGridlines>
        <c:numFmt formatCode="0.00" sourceLinked="1"/>
        <c:majorTickMark val="none"/>
        <c:minorTickMark val="none"/>
        <c:tickLblPos val="nextTo"/>
        <c:spPr>
          <a:ln w="9525">
            <a:noFill/>
          </a:ln>
        </c:spPr>
        <c:crossAx val="168172544"/>
        <c:crosses val="autoZero"/>
        <c:crossBetween val="between"/>
        <c:majorUnit val="5.000000000000001E-2"/>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a:t>R&amp;D-to-Sales</a:t>
            </a:r>
            <a:r>
              <a:rPr lang="en-CA" baseline="0"/>
              <a:t> Ratio, Canada and PMPRB7</a:t>
            </a:r>
            <a:endParaRPr lang="en-CA"/>
          </a:p>
        </c:rich>
      </c:tx>
      <c:overlay val="0"/>
    </c:title>
    <c:autoTitleDeleted val="0"/>
    <c:plotArea>
      <c:layout>
        <c:manualLayout>
          <c:layoutTarget val="inner"/>
          <c:xMode val="edge"/>
          <c:yMode val="edge"/>
          <c:x val="5.898501064906269E-2"/>
          <c:y val="9.8050479539114221E-2"/>
          <c:w val="0.84549995849034587"/>
          <c:h val="0.83192393403654741"/>
        </c:manualLayout>
      </c:layout>
      <c:barChart>
        <c:barDir val="col"/>
        <c:grouping val="clustered"/>
        <c:varyColors val="0"/>
        <c:ser>
          <c:idx val="0"/>
          <c:order val="0"/>
          <c:tx>
            <c:strRef>
              <c:f>Sheet1!$C$67</c:f>
              <c:strCache>
                <c:ptCount val="1"/>
                <c:pt idx="0">
                  <c:v>2000</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2"/>
              <c:layout>
                <c:manualLayout>
                  <c:x val="-8.8008782583519612E-3"/>
                  <c:y val="0"/>
                </c:manualLayout>
              </c:layout>
              <c:showLegendKey val="0"/>
              <c:showVal val="1"/>
              <c:showCatName val="0"/>
              <c:showSerName val="0"/>
              <c:showPercent val="0"/>
              <c:showBubbleSize val="0"/>
            </c:dLbl>
            <c:dLbl>
              <c:idx val="4"/>
              <c:layout>
                <c:manualLayout>
                  <c:x val="-5.2805269550111576E-3"/>
                  <c:y val="0"/>
                </c:manualLayout>
              </c:layout>
              <c:showLegendKey val="0"/>
              <c:showVal val="1"/>
              <c:showCatName val="0"/>
              <c:showSerName val="0"/>
              <c:showPercent val="0"/>
              <c:showBubbleSize val="0"/>
            </c:dLbl>
            <c:txPr>
              <a:bodyPr rot="-5400000" vert="horz"/>
              <a:lstStyle/>
              <a:p>
                <a:pPr>
                  <a:defRPr/>
                </a:pPr>
                <a:endParaRPr lang="en-US"/>
              </a:p>
            </c:txPr>
            <c:showLegendKey val="0"/>
            <c:showVal val="1"/>
            <c:showCatName val="0"/>
            <c:showSerName val="0"/>
            <c:showPercent val="0"/>
            <c:showBubbleSize val="0"/>
            <c:showLeaderLines val="0"/>
          </c:dLbls>
          <c:cat>
            <c:strRef>
              <c:f>Sheet1!$B$68:$B$76</c:f>
              <c:strCache>
                <c:ptCount val="9"/>
                <c:pt idx="0">
                  <c:v>Canada</c:v>
                </c:pt>
                <c:pt idx="1">
                  <c:v>All Comparators</c:v>
                </c:pt>
                <c:pt idx="2">
                  <c:v>France</c:v>
                </c:pt>
                <c:pt idx="3">
                  <c:v>Germany</c:v>
                </c:pt>
                <c:pt idx="4">
                  <c:v>Italy</c:v>
                </c:pt>
                <c:pt idx="5">
                  <c:v>Sweden</c:v>
                </c:pt>
                <c:pt idx="6">
                  <c:v>Switzerland</c:v>
                </c:pt>
                <c:pt idx="7">
                  <c:v>UK</c:v>
                </c:pt>
                <c:pt idx="8">
                  <c:v>US</c:v>
                </c:pt>
              </c:strCache>
            </c:strRef>
          </c:cat>
          <c:val>
            <c:numRef>
              <c:f>Sheet1!$C$68:$C$76</c:f>
              <c:numCache>
                <c:formatCode>0.0%</c:formatCode>
                <c:ptCount val="9"/>
                <c:pt idx="0">
                  <c:v>0.10099999999999999</c:v>
                </c:pt>
                <c:pt idx="1">
                  <c:v>0.20399999999999999</c:v>
                </c:pt>
                <c:pt idx="2">
                  <c:v>0.16800000000000001</c:v>
                </c:pt>
                <c:pt idx="3">
                  <c:v>0.17300000000000001</c:v>
                </c:pt>
                <c:pt idx="4">
                  <c:v>6.2E-2</c:v>
                </c:pt>
                <c:pt idx="5">
                  <c:v>0.44400000000000001</c:v>
                </c:pt>
                <c:pt idx="6">
                  <c:v>1.0249999999999999</c:v>
                </c:pt>
                <c:pt idx="7">
                  <c:v>0.35100000000000003</c:v>
                </c:pt>
                <c:pt idx="8">
                  <c:v>0.184</c:v>
                </c:pt>
              </c:numCache>
            </c:numRef>
          </c:val>
        </c:ser>
        <c:ser>
          <c:idx val="1"/>
          <c:order val="1"/>
          <c:tx>
            <c:strRef>
              <c:f>Sheet1!$D$67</c:f>
              <c:strCache>
                <c:ptCount val="1"/>
                <c:pt idx="0">
                  <c:v>2011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2805269550111411E-3"/>
                  <c:y val="0"/>
                </c:manualLayout>
              </c:layout>
              <c:showLegendKey val="0"/>
              <c:showVal val="1"/>
              <c:showCatName val="0"/>
              <c:showSerName val="0"/>
              <c:showPercent val="0"/>
              <c:showBubbleSize val="0"/>
            </c:dLbl>
            <c:dLbl>
              <c:idx val="1"/>
              <c:layout>
                <c:manualLayout>
                  <c:x val="-1.7601756516703859E-3"/>
                  <c:y val="-8.385744234800839E-3"/>
                </c:manualLayout>
              </c:layout>
              <c:showLegendKey val="0"/>
              <c:showVal val="1"/>
              <c:showCatName val="0"/>
              <c:showSerName val="0"/>
              <c:showPercent val="0"/>
              <c:showBubbleSize val="0"/>
            </c:dLbl>
            <c:dLbl>
              <c:idx val="2"/>
              <c:layout>
                <c:manualLayout>
                  <c:x val="8.80087825835193E-3"/>
                  <c:y val="0"/>
                </c:manualLayout>
              </c:layout>
              <c:showLegendKey val="0"/>
              <c:showVal val="1"/>
              <c:showCatName val="0"/>
              <c:showSerName val="0"/>
              <c:showPercent val="0"/>
              <c:showBubbleSize val="0"/>
            </c:dLbl>
            <c:dLbl>
              <c:idx val="3"/>
              <c:layout>
                <c:manualLayout>
                  <c:x val="-1.7601756516703859E-3"/>
                  <c:y val="-1.3976240391334731E-2"/>
                </c:manualLayout>
              </c:layout>
              <c:showLegendKey val="0"/>
              <c:showVal val="1"/>
              <c:showCatName val="0"/>
              <c:showSerName val="0"/>
              <c:showPercent val="0"/>
              <c:showBubbleSize val="0"/>
            </c:dLbl>
            <c:dLbl>
              <c:idx val="4"/>
              <c:layout>
                <c:manualLayout>
                  <c:x val="-1.7601756516703213E-3"/>
                  <c:y val="-2.7952480782669461E-3"/>
                </c:manualLayout>
              </c:layout>
              <c:showLegendKey val="0"/>
              <c:showVal val="1"/>
              <c:showCatName val="0"/>
              <c:showSerName val="0"/>
              <c:showPercent val="0"/>
              <c:showBubbleSize val="0"/>
            </c:dLbl>
            <c:dLbl>
              <c:idx val="5"/>
              <c:layout>
                <c:manualLayout>
                  <c:x val="5.2805269550110934E-3"/>
                  <c:y val="0"/>
                </c:manualLayout>
              </c:layout>
              <c:showLegendKey val="0"/>
              <c:showVal val="1"/>
              <c:showCatName val="0"/>
              <c:showSerName val="0"/>
              <c:showPercent val="0"/>
              <c:showBubbleSize val="0"/>
            </c:dLbl>
            <c:txPr>
              <a:bodyPr rot="-5400000" vert="horz"/>
              <a:lstStyle/>
              <a:p>
                <a:pPr>
                  <a:defRPr/>
                </a:pPr>
                <a:endParaRPr lang="en-US"/>
              </a:p>
            </c:txPr>
            <c:showLegendKey val="0"/>
            <c:showVal val="1"/>
            <c:showCatName val="0"/>
            <c:showSerName val="0"/>
            <c:showPercent val="0"/>
            <c:showBubbleSize val="0"/>
            <c:showLeaderLines val="0"/>
          </c:dLbls>
          <c:cat>
            <c:strRef>
              <c:f>Sheet1!$B$68:$B$76</c:f>
              <c:strCache>
                <c:ptCount val="9"/>
                <c:pt idx="0">
                  <c:v>Canada</c:v>
                </c:pt>
                <c:pt idx="1">
                  <c:v>All Comparators</c:v>
                </c:pt>
                <c:pt idx="2">
                  <c:v>France</c:v>
                </c:pt>
                <c:pt idx="3">
                  <c:v>Germany</c:v>
                </c:pt>
                <c:pt idx="4">
                  <c:v>Italy</c:v>
                </c:pt>
                <c:pt idx="5">
                  <c:v>Sweden</c:v>
                </c:pt>
                <c:pt idx="6">
                  <c:v>Switzerland</c:v>
                </c:pt>
                <c:pt idx="7">
                  <c:v>UK</c:v>
                </c:pt>
                <c:pt idx="8">
                  <c:v>US</c:v>
                </c:pt>
              </c:strCache>
            </c:strRef>
          </c:cat>
          <c:val>
            <c:numRef>
              <c:f>Sheet1!$D$68:$D$76</c:f>
              <c:numCache>
                <c:formatCode>0.0%</c:formatCode>
                <c:ptCount val="9"/>
                <c:pt idx="0">
                  <c:v>5.5999999999999994E-2</c:v>
                </c:pt>
                <c:pt idx="1">
                  <c:v>0.217</c:v>
                </c:pt>
                <c:pt idx="2">
                  <c:v>0.17399999999999999</c:v>
                </c:pt>
                <c:pt idx="3">
                  <c:v>0.20399999999999999</c:v>
                </c:pt>
                <c:pt idx="4">
                  <c:v>6.2E-2</c:v>
                </c:pt>
                <c:pt idx="5">
                  <c:v>0.253</c:v>
                </c:pt>
                <c:pt idx="6">
                  <c:v>1.262</c:v>
                </c:pt>
                <c:pt idx="7">
                  <c:v>0.40500000000000003</c:v>
                </c:pt>
                <c:pt idx="8">
                  <c:v>0.19399999999999998</c:v>
                </c:pt>
              </c:numCache>
            </c:numRef>
          </c:val>
        </c:ser>
        <c:dLbls>
          <c:showLegendKey val="0"/>
          <c:showVal val="0"/>
          <c:showCatName val="0"/>
          <c:showSerName val="0"/>
          <c:showPercent val="0"/>
          <c:showBubbleSize val="0"/>
        </c:dLbls>
        <c:gapWidth val="150"/>
        <c:axId val="168236160"/>
        <c:axId val="168237696"/>
      </c:barChart>
      <c:catAx>
        <c:axId val="168236160"/>
        <c:scaling>
          <c:orientation val="minMax"/>
        </c:scaling>
        <c:delete val="0"/>
        <c:axPos val="b"/>
        <c:majorTickMark val="none"/>
        <c:minorTickMark val="none"/>
        <c:tickLblPos val="nextTo"/>
        <c:crossAx val="168237696"/>
        <c:crosses val="autoZero"/>
        <c:auto val="1"/>
        <c:lblAlgn val="ctr"/>
        <c:lblOffset val="100"/>
        <c:noMultiLvlLbl val="0"/>
      </c:catAx>
      <c:valAx>
        <c:axId val="168237696"/>
        <c:scaling>
          <c:orientation val="minMax"/>
        </c:scaling>
        <c:delete val="0"/>
        <c:axPos val="l"/>
        <c:numFmt formatCode="0%" sourceLinked="0"/>
        <c:majorTickMark val="none"/>
        <c:minorTickMark val="none"/>
        <c:tickLblPos val="nextTo"/>
        <c:crossAx val="168236160"/>
        <c:crosses val="autoZero"/>
        <c:crossBetween val="between"/>
      </c:valAx>
    </c:plotArea>
    <c:legend>
      <c:legendPos val="r"/>
      <c:overlay val="0"/>
    </c:legend>
    <c:plotVisOnly val="1"/>
    <c:dispBlanksAs val="gap"/>
    <c:showDLblsOverMax val="0"/>
  </c:chart>
  <c:spPr>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6779111A-1A65-417B-B5C1-C71FB039E053}" type="datetimeFigureOut">
              <a:rPr lang="en-US" smtClean="0"/>
              <a:pPr/>
              <a:t>4/1/2015</a:t>
            </a:fld>
            <a:endParaRPr lang="en-US"/>
          </a:p>
        </p:txBody>
      </p:sp>
      <p:sp>
        <p:nvSpPr>
          <p:cNvPr id="4" name="Footer Placeholder 3"/>
          <p:cNvSpPr>
            <a:spLocks noGrp="1"/>
          </p:cNvSpPr>
          <p:nvPr>
            <p:ph type="ftr" sz="quarter" idx="2"/>
          </p:nvPr>
        </p:nvSpPr>
        <p:spPr>
          <a:xfrm>
            <a:off x="1" y="8829676"/>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40" tIns="45720" rIns="91440" bIns="45720" rtlCol="0" anchor="b"/>
          <a:lstStyle>
            <a:lvl1pPr algn="r">
              <a:defRPr sz="1200"/>
            </a:lvl1pPr>
          </a:lstStyle>
          <a:p>
            <a:fld id="{75CF7A7B-B366-45EA-841E-CE5AF232BAFE}" type="slidenum">
              <a:rPr lang="en-US" smtClean="0"/>
              <a:pPr/>
              <a:t>‹#›</a:t>
            </a:fld>
            <a:endParaRPr lang="en-US"/>
          </a:p>
        </p:txBody>
      </p:sp>
    </p:spTree>
    <p:extLst>
      <p:ext uri="{BB962C8B-B14F-4D97-AF65-F5344CB8AC3E}">
        <p14:creationId xmlns:p14="http://schemas.microsoft.com/office/powerpoint/2010/main" val="2002884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97E741DD-3CAE-487F-BCFA-06914E7C09D8}" type="datetimeFigureOut">
              <a:rPr lang="en-US" smtClean="0"/>
              <a:pPr/>
              <a:t>4/1/2015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44430D9D-48E6-46EB-9FF3-0806277050EA}" type="slidenum">
              <a:rPr lang="en-US" smtClean="0"/>
              <a:pPr/>
              <a:t>‹#›</a:t>
            </a:fld>
            <a:endParaRPr lang="en-US"/>
          </a:p>
        </p:txBody>
      </p:sp>
    </p:spTree>
    <p:extLst>
      <p:ext uri="{BB962C8B-B14F-4D97-AF65-F5344CB8AC3E}">
        <p14:creationId xmlns:p14="http://schemas.microsoft.com/office/powerpoint/2010/main" val="50470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82CC640C-9FB5-404D-97B3-A62E60858B98}" type="slidenum">
              <a:rPr lang="en-US">
                <a:latin typeface="Arial" pitchFamily="-60" charset="-52"/>
                <a:ea typeface="ＭＳ Ｐゴシック" pitchFamily="-60" charset="-128"/>
                <a:cs typeface="ＭＳ Ｐゴシック" pitchFamily="-60" charset="-128"/>
              </a:rPr>
              <a:pPr/>
              <a:t>1</a:t>
            </a:fld>
            <a:endParaRPr lang="en-US" dirty="0">
              <a:latin typeface="Arial" pitchFamily="-60" charset="-52"/>
              <a:ea typeface="ＭＳ Ｐゴシック" pitchFamily="-60" charset="-128"/>
              <a:cs typeface="ＭＳ Ｐゴシック" pitchFamily="-60" charset="-128"/>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fr-CA" dirty="0" smtClean="0">
              <a:latin typeface="Arial" pitchFamily="-60" charset="-5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dirty="0" smtClean="0"/>
          </a:p>
        </p:txBody>
      </p:sp>
      <p:sp>
        <p:nvSpPr>
          <p:cNvPr id="4" name="Slide Number Placeholder 3"/>
          <p:cNvSpPr>
            <a:spLocks noGrp="1"/>
          </p:cNvSpPr>
          <p:nvPr>
            <p:ph type="sldNum" sz="quarter" idx="10"/>
          </p:nvPr>
        </p:nvSpPr>
        <p:spPr/>
        <p:txBody>
          <a:bodyPr/>
          <a:lstStyle/>
          <a:p>
            <a:fld id="{44430D9D-48E6-46EB-9FF3-0806277050EA}" type="slidenum">
              <a:rPr lang="en-US" smtClean="0"/>
              <a:pPr/>
              <a:t>10</a:t>
            </a:fld>
            <a:endParaRPr lang="en-US"/>
          </a:p>
        </p:txBody>
      </p:sp>
    </p:spTree>
    <p:extLst>
      <p:ext uri="{BB962C8B-B14F-4D97-AF65-F5344CB8AC3E}">
        <p14:creationId xmlns:p14="http://schemas.microsoft.com/office/powerpoint/2010/main" val="3415262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CA" dirty="0"/>
          </a:p>
        </p:txBody>
      </p:sp>
      <p:sp>
        <p:nvSpPr>
          <p:cNvPr id="4" name="Slide Number Placeholder 3"/>
          <p:cNvSpPr>
            <a:spLocks noGrp="1"/>
          </p:cNvSpPr>
          <p:nvPr>
            <p:ph type="sldNum" sz="quarter" idx="10"/>
          </p:nvPr>
        </p:nvSpPr>
        <p:spPr/>
        <p:txBody>
          <a:bodyPr/>
          <a:lstStyle/>
          <a:p>
            <a:fld id="{44430D9D-48E6-46EB-9FF3-0806277050EA}" type="slidenum">
              <a:rPr lang="en-US" smtClean="0"/>
              <a:pPr/>
              <a:t>11</a:t>
            </a:fld>
            <a:endParaRPr lang="en-US"/>
          </a:p>
        </p:txBody>
      </p:sp>
    </p:spTree>
    <p:extLst>
      <p:ext uri="{BB962C8B-B14F-4D97-AF65-F5344CB8AC3E}">
        <p14:creationId xmlns:p14="http://schemas.microsoft.com/office/powerpoint/2010/main" val="1200128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4430D9D-48E6-46EB-9FF3-0806277050EA}" type="slidenum">
              <a:rPr lang="en-US" smtClean="0"/>
              <a:pPr/>
              <a:t>12</a:t>
            </a:fld>
            <a:endParaRPr lang="en-US"/>
          </a:p>
        </p:txBody>
      </p:sp>
    </p:spTree>
    <p:extLst>
      <p:ext uri="{BB962C8B-B14F-4D97-AF65-F5344CB8AC3E}">
        <p14:creationId xmlns:p14="http://schemas.microsoft.com/office/powerpoint/2010/main" val="3286345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baseline="0" dirty="0" smtClean="0"/>
          </a:p>
        </p:txBody>
      </p:sp>
      <p:sp>
        <p:nvSpPr>
          <p:cNvPr id="4" name="Slide Number Placeholder 3"/>
          <p:cNvSpPr>
            <a:spLocks noGrp="1"/>
          </p:cNvSpPr>
          <p:nvPr>
            <p:ph type="sldNum" sz="quarter" idx="10"/>
          </p:nvPr>
        </p:nvSpPr>
        <p:spPr/>
        <p:txBody>
          <a:bodyPr/>
          <a:lstStyle/>
          <a:p>
            <a:fld id="{44430D9D-48E6-46EB-9FF3-0806277050EA}" type="slidenum">
              <a:rPr lang="en-US" smtClean="0"/>
              <a:pPr/>
              <a:t>13</a:t>
            </a:fld>
            <a:endParaRPr lang="en-US"/>
          </a:p>
        </p:txBody>
      </p:sp>
    </p:spTree>
    <p:extLst>
      <p:ext uri="{BB962C8B-B14F-4D97-AF65-F5344CB8AC3E}">
        <p14:creationId xmlns:p14="http://schemas.microsoft.com/office/powerpoint/2010/main" val="3286345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44430D9D-48E6-46EB-9FF3-0806277050EA}" type="slidenum">
              <a:rPr lang="en-US" smtClean="0"/>
              <a:pPr/>
              <a:t>14</a:t>
            </a:fld>
            <a:endParaRPr lang="en-US"/>
          </a:p>
        </p:txBody>
      </p:sp>
    </p:spTree>
    <p:extLst>
      <p:ext uri="{BB962C8B-B14F-4D97-AF65-F5344CB8AC3E}">
        <p14:creationId xmlns:p14="http://schemas.microsoft.com/office/powerpoint/2010/main" val="4274135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10"/>
          </p:nvPr>
        </p:nvSpPr>
        <p:spPr/>
        <p:txBody>
          <a:bodyPr/>
          <a:lstStyle/>
          <a:p>
            <a:fld id="{44430D9D-48E6-46EB-9FF3-0806277050EA}" type="slidenum">
              <a:rPr lang="en-US" smtClean="0"/>
              <a:pPr/>
              <a:t>15</a:t>
            </a:fld>
            <a:endParaRPr lang="en-US"/>
          </a:p>
        </p:txBody>
      </p:sp>
    </p:spTree>
    <p:extLst>
      <p:ext uri="{BB962C8B-B14F-4D97-AF65-F5344CB8AC3E}">
        <p14:creationId xmlns:p14="http://schemas.microsoft.com/office/powerpoint/2010/main" val="3760127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4430D9D-48E6-46EB-9FF3-0806277050EA}" type="slidenum">
              <a:rPr lang="en-US" smtClean="0"/>
              <a:pPr/>
              <a:t>16</a:t>
            </a:fld>
            <a:endParaRPr lang="en-US"/>
          </a:p>
        </p:txBody>
      </p:sp>
    </p:spTree>
    <p:extLst>
      <p:ext uri="{BB962C8B-B14F-4D97-AF65-F5344CB8AC3E}">
        <p14:creationId xmlns:p14="http://schemas.microsoft.com/office/powerpoint/2010/main" val="390866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pPr>
              <a:lnSpc>
                <a:spcPts val="1600"/>
              </a:lnSpc>
            </a:pPr>
            <a:endParaRPr lang="en-US" dirty="0">
              <a:latin typeface="Arial" pitchFamily="-60" charset="-5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b="1" dirty="0">
              <a:latin typeface="Arial" pitchFamily="-60" charset="-5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44430D9D-48E6-46EB-9FF3-0806277050EA}" type="slidenum">
              <a:rPr lang="en-US" smtClean="0"/>
              <a:pPr/>
              <a:t>19</a:t>
            </a:fld>
            <a:endParaRPr lang="en-US"/>
          </a:p>
        </p:txBody>
      </p:sp>
    </p:spTree>
    <p:extLst>
      <p:ext uri="{BB962C8B-B14F-4D97-AF65-F5344CB8AC3E}">
        <p14:creationId xmlns:p14="http://schemas.microsoft.com/office/powerpoint/2010/main" val="2466506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b="0" dirty="0">
              <a:latin typeface="Arial" pitchFamily="-60" charset="-5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baseline="0" dirty="0">
              <a:latin typeface="Arial" pitchFamily="-60" charset="-5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baseline="0" dirty="0" smtClean="0">
              <a:latin typeface="Arial" pitchFamily="-60" charset="-5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CA" smtClean="0">
              <a:latin typeface="Arial" pitchFamily="-60" charset="-5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b="0" baseline="0" dirty="0" smtClean="0">
              <a:latin typeface="Arial" pitchFamily="-60" charset="-5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b="0" dirty="0">
              <a:latin typeface="Arial" pitchFamily="-60" charset="-5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normAutofit fontScale="92500"/>
          </a:bodyPr>
          <a:lstStyle/>
          <a:p>
            <a:endParaRPr lang="en-US" baseline="0" dirty="0" smtClean="0">
              <a:latin typeface="Arial" pitchFamily="-60" charset="-5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44430D9D-48E6-46EB-9FF3-0806277050EA}" type="slidenum">
              <a:rPr lang="en-US" smtClean="0"/>
              <a:pPr/>
              <a:t>8</a:t>
            </a:fld>
            <a:endParaRPr lang="en-US"/>
          </a:p>
        </p:txBody>
      </p:sp>
    </p:spTree>
    <p:extLst>
      <p:ext uri="{BB962C8B-B14F-4D97-AF65-F5344CB8AC3E}">
        <p14:creationId xmlns:p14="http://schemas.microsoft.com/office/powerpoint/2010/main" val="3415262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CA" dirty="0" smtClean="0"/>
          </a:p>
        </p:txBody>
      </p:sp>
      <p:sp>
        <p:nvSpPr>
          <p:cNvPr id="4" name="Slide Number Placeholder 3"/>
          <p:cNvSpPr>
            <a:spLocks noGrp="1"/>
          </p:cNvSpPr>
          <p:nvPr>
            <p:ph type="sldNum" sz="quarter" idx="10"/>
          </p:nvPr>
        </p:nvSpPr>
        <p:spPr/>
        <p:txBody>
          <a:bodyPr/>
          <a:lstStyle/>
          <a:p>
            <a:fld id="{44430D9D-48E6-46EB-9FF3-0806277050EA}" type="slidenum">
              <a:rPr lang="en-US" smtClean="0"/>
              <a:pPr/>
              <a:t>9</a:t>
            </a:fld>
            <a:endParaRPr lang="en-US"/>
          </a:p>
        </p:txBody>
      </p:sp>
    </p:spTree>
    <p:extLst>
      <p:ext uri="{BB962C8B-B14F-4D97-AF65-F5344CB8AC3E}">
        <p14:creationId xmlns:p14="http://schemas.microsoft.com/office/powerpoint/2010/main" val="2618397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9" descr="background1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69993" name="Rectangle 9"/>
          <p:cNvSpPr>
            <a:spLocks noGrp="1" noChangeArrowheads="1"/>
          </p:cNvSpPr>
          <p:nvPr>
            <p:ph type="subTitle" idx="1"/>
          </p:nvPr>
        </p:nvSpPr>
        <p:spPr>
          <a:xfrm>
            <a:off x="1981200" y="2927350"/>
            <a:ext cx="6934200" cy="2330450"/>
          </a:xfrm>
        </p:spPr>
        <p:txBody>
          <a:bodyPr anchor="b"/>
          <a:lstStyle>
            <a:lvl1pPr marL="0" indent="0">
              <a:buFont typeface="Wingdings" pitchFamily="2" charset="2"/>
              <a:buNone/>
              <a:defRPr sz="1600" b="0">
                <a:solidFill>
                  <a:srgbClr val="9D8F30"/>
                </a:solidFill>
              </a:defRPr>
            </a:lvl1pPr>
          </a:lstStyle>
          <a:p>
            <a:r>
              <a:rPr lang="en-US" smtClean="0"/>
              <a:t>Click to edit Master subtitle style</a:t>
            </a:r>
            <a:endParaRPr lang="en-US"/>
          </a:p>
        </p:txBody>
      </p:sp>
      <p:sp>
        <p:nvSpPr>
          <p:cNvPr id="169994" name="AutoShape 10"/>
          <p:cNvSpPr>
            <a:spLocks noGrp="1" noChangeArrowheads="1"/>
          </p:cNvSpPr>
          <p:nvPr>
            <p:ph type="ctrTitle" sz="quarter"/>
          </p:nvPr>
        </p:nvSpPr>
        <p:spPr>
          <a:xfrm>
            <a:off x="1981200" y="1143000"/>
            <a:ext cx="6934200" cy="1752600"/>
          </a:xfrm>
        </p:spPr>
        <p:txBody>
          <a:bodyPr/>
          <a:lstStyle>
            <a:lvl1pPr>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fld id="{9AE01BED-D8E1-49C6-9412-EC47A3C5AB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143000"/>
            <a:ext cx="1962150" cy="5562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066800" y="1143000"/>
            <a:ext cx="57340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fld id="{9AE01BED-D8E1-49C6-9412-EC47A3C5AB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030" descr="background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3"/>
          <p:cNvSpPr>
            <a:spLocks noGrp="1"/>
          </p:cNvSpPr>
          <p:nvPr>
            <p:ph type="sldNum" sz="quarter" idx="10"/>
          </p:nvPr>
        </p:nvSpPr>
        <p:spPr>
          <a:xfrm>
            <a:off x="152400" y="5867400"/>
            <a:ext cx="609600" cy="476250"/>
          </a:xfrm>
        </p:spPr>
        <p:txBody>
          <a:bodyPr/>
          <a:lstStyle>
            <a:lvl1pPr>
              <a:defRPr/>
            </a:lvl1pPr>
          </a:lstStyle>
          <a:p>
            <a:fld id="{9AE01BED-D8E1-49C6-9412-EC47A3C5AB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AE01BED-D8E1-49C6-9412-EC47A3C5AB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066800"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067300"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sz="quarter" idx="10"/>
          </p:nvPr>
        </p:nvSpPr>
        <p:spPr/>
        <p:txBody>
          <a:bodyPr/>
          <a:lstStyle>
            <a:lvl1pPr>
              <a:defRPr/>
            </a:lvl1pPr>
          </a:lstStyle>
          <a:p>
            <a:fld id="{9AE01BED-D8E1-49C6-9412-EC47A3C5AB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sz="quarter" idx="10"/>
          </p:nvPr>
        </p:nvSpPr>
        <p:spPr/>
        <p:txBody>
          <a:bodyPr/>
          <a:lstStyle>
            <a:lvl1pPr>
              <a:defRPr/>
            </a:lvl1pPr>
          </a:lstStyle>
          <a:p>
            <a:fld id="{9AE01BED-D8E1-49C6-9412-EC47A3C5AB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lvl1pPr>
              <a:defRPr/>
            </a:lvl1pPr>
          </a:lstStyle>
          <a:p>
            <a:fld id="{9AE01BED-D8E1-49C6-9412-EC47A3C5AB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AE01BED-D8E1-49C6-9412-EC47A3C5AB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AE01BED-D8E1-49C6-9412-EC47A3C5AB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AE01BED-D8E1-49C6-9412-EC47A3C5AB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content-page"/>
          <p:cNvPicPr>
            <a:picLocks noChangeAspect="1" noChangeArrowheads="1"/>
          </p:cNvPicPr>
          <p:nvPr/>
        </p:nvPicPr>
        <p:blipFill>
          <a:blip r:embed="rId13" cstate="print"/>
          <a:srcRect/>
          <a:stretch>
            <a:fillRect/>
          </a:stretch>
        </p:blipFill>
        <p:spPr bwMode="auto">
          <a:xfrm>
            <a:off x="0" y="-3175"/>
            <a:ext cx="9145588" cy="6865938"/>
          </a:xfrm>
          <a:prstGeom prst="rect">
            <a:avLst/>
          </a:prstGeom>
          <a:noFill/>
          <a:ln w="9525">
            <a:noFill/>
            <a:miter lim="800000"/>
            <a:headEnd/>
            <a:tailEnd/>
          </a:ln>
        </p:spPr>
      </p:pic>
      <p:sp>
        <p:nvSpPr>
          <p:cNvPr id="1027" name="AutoShape 10"/>
          <p:cNvSpPr>
            <a:spLocks noGrp="1" noChangeArrowheads="1"/>
          </p:cNvSpPr>
          <p:nvPr>
            <p:ph type="title"/>
          </p:nvPr>
        </p:nvSpPr>
        <p:spPr bwMode="auto">
          <a:xfrm>
            <a:off x="1066800" y="1143000"/>
            <a:ext cx="7848600" cy="10668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1028" name="Rectangle 11"/>
          <p:cNvSpPr>
            <a:spLocks noGrp="1" noChangeArrowheads="1"/>
          </p:cNvSpPr>
          <p:nvPr>
            <p:ph type="body" idx="1"/>
          </p:nvPr>
        </p:nvSpPr>
        <p:spPr bwMode="auto">
          <a:xfrm>
            <a:off x="1066800" y="2590800"/>
            <a:ext cx="7848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8981" name="Rectangle 21"/>
          <p:cNvSpPr>
            <a:spLocks noGrp="1" noChangeArrowheads="1"/>
          </p:cNvSpPr>
          <p:nvPr>
            <p:ph type="sldNum" sz="quarter" idx="4"/>
          </p:nvPr>
        </p:nvSpPr>
        <p:spPr bwMode="auto">
          <a:xfrm>
            <a:off x="152400" y="6245225"/>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1"/>
                </a:solidFill>
                <a:latin typeface="Arial" charset="0"/>
                <a:ea typeface="+mn-ea"/>
                <a:cs typeface="+mn-cs"/>
              </a:defRPr>
            </a:lvl1pPr>
          </a:lstStyle>
          <a:p>
            <a:fld id="{9AE01BED-D8E1-49C6-9412-EC47A3C5ABFB}" type="slidenum">
              <a:rPr lang="en-US" smtClean="0"/>
              <a:pPr/>
              <a:t>‹#›</a:t>
            </a:fld>
            <a:endParaRPr lang="en-US"/>
          </a:p>
        </p:txBody>
      </p:sp>
      <p:sp>
        <p:nvSpPr>
          <p:cNvPr id="168984" name="Line 24"/>
          <p:cNvSpPr>
            <a:spLocks noChangeShapeType="1"/>
          </p:cNvSpPr>
          <p:nvPr/>
        </p:nvSpPr>
        <p:spPr bwMode="auto">
          <a:xfrm>
            <a:off x="914400" y="2438400"/>
            <a:ext cx="8229600" cy="0"/>
          </a:xfrm>
          <a:prstGeom prst="line">
            <a:avLst/>
          </a:prstGeom>
          <a:noFill/>
          <a:ln w="22225" cap="sq">
            <a:solidFill>
              <a:srgbClr val="20558A"/>
            </a:solidFill>
            <a:round/>
            <a:headEnd type="none" w="sm" len="sm"/>
            <a:tailEnd type="none" w="sm" len="sm"/>
          </a:ln>
          <a:effectLst/>
        </p:spPr>
        <p:txBody>
          <a:bodyPr wrap="none" anchor="ctr"/>
          <a:lstStyle/>
          <a:p>
            <a:pPr algn="ctr">
              <a:defRPr/>
            </a:pPr>
            <a:endParaRPr lang="en-CA">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p:titleStyle>
    <p:bodyStyle>
      <a:lvl1pPr marL="228600" indent="-228600" algn="l" rtl="0" eaLnBrk="1" fontAlgn="base" hangingPunct="1">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pmprb-cepmb.gc.c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mprb-cepmb.gc.c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mprb-cepmb.gc.ca/en/reporting/annual-repor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ctrTitle" sz="quarter"/>
          </p:nvPr>
        </p:nvSpPr>
        <p:spPr>
          <a:xfrm>
            <a:off x="1043608" y="3140968"/>
            <a:ext cx="7704856" cy="1368152"/>
          </a:xfrm>
          <a:noFill/>
          <a:ln>
            <a:noFill/>
          </a:ln>
        </p:spPr>
        <p:style>
          <a:lnRef idx="2">
            <a:schemeClr val="dk1"/>
          </a:lnRef>
          <a:fillRef idx="1">
            <a:schemeClr val="lt1"/>
          </a:fillRef>
          <a:effectRef idx="0">
            <a:schemeClr val="dk1"/>
          </a:effectRef>
          <a:fontRef idx="minor">
            <a:schemeClr val="dk1"/>
          </a:fontRef>
        </p:style>
        <p:txBody>
          <a:bodyPr anchor="ctr"/>
          <a:lstStyle/>
          <a:p>
            <a:pPr algn="ctr"/>
            <a:r>
              <a:rPr lang="en-US" sz="4400" i="1" dirty="0" smtClean="0">
                <a:solidFill>
                  <a:schemeClr val="tx1"/>
                </a:solidFill>
              </a:rPr>
              <a:t>PMPRB Update</a:t>
            </a:r>
            <a:br>
              <a:rPr lang="en-US" sz="4400" i="1" dirty="0" smtClean="0">
                <a:solidFill>
                  <a:schemeClr val="tx1"/>
                </a:solidFill>
              </a:rPr>
            </a:br>
            <a:r>
              <a:rPr lang="en-US" sz="2800" i="1" dirty="0">
                <a:solidFill>
                  <a:schemeClr val="tx1"/>
                </a:solidFill>
              </a:rPr>
              <a:t/>
            </a:r>
            <a:br>
              <a:rPr lang="en-US" sz="2800" i="1" dirty="0">
                <a:solidFill>
                  <a:schemeClr val="tx1"/>
                </a:solidFill>
              </a:rPr>
            </a:br>
            <a:endParaRPr lang="en-US" sz="2400" i="1" dirty="0" smtClean="0">
              <a:solidFill>
                <a:schemeClr val="tx1"/>
              </a:solidFill>
            </a:endParaRPr>
          </a:p>
        </p:txBody>
      </p:sp>
      <p:sp>
        <p:nvSpPr>
          <p:cNvPr id="2" name="TextBox 1"/>
          <p:cNvSpPr txBox="1"/>
          <p:nvPr/>
        </p:nvSpPr>
        <p:spPr>
          <a:xfrm>
            <a:off x="3203848" y="3790223"/>
            <a:ext cx="4156907" cy="954107"/>
          </a:xfrm>
          <a:prstGeom prst="rect">
            <a:avLst/>
          </a:prstGeom>
          <a:noFill/>
        </p:spPr>
        <p:txBody>
          <a:bodyPr wrap="none" rtlCol="0">
            <a:spAutoFit/>
          </a:bodyPr>
          <a:lstStyle/>
          <a:p>
            <a:r>
              <a:rPr lang="en-CA" sz="2800" b="1" dirty="0" smtClean="0"/>
              <a:t>Pharma Symposium Canada</a:t>
            </a:r>
          </a:p>
          <a:p>
            <a:r>
              <a:rPr lang="en-CA" sz="2800" b="1" dirty="0" smtClean="0"/>
              <a:t>March 31, 2015</a:t>
            </a:r>
            <a:endParaRPr lang="en-CA"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980728"/>
            <a:ext cx="7776592" cy="4608512"/>
          </a:xfrm>
        </p:spPr>
        <p:txBody>
          <a:bodyPr/>
          <a:lstStyle/>
          <a:p>
            <a:pPr>
              <a:lnSpc>
                <a:spcPts val="1800"/>
              </a:lnSpc>
            </a:pPr>
            <a:endParaRPr lang="en-CA" sz="1800" b="0" dirty="0" smtClean="0"/>
          </a:p>
          <a:p>
            <a:pPr lvl="1">
              <a:lnSpc>
                <a:spcPts val="1600"/>
              </a:lnSpc>
            </a:pPr>
            <a:endParaRPr lang="en-CA" sz="1800" b="0" dirty="0" smtClean="0"/>
          </a:p>
          <a:p>
            <a:pPr marL="342900" lvl="1" indent="0">
              <a:lnSpc>
                <a:spcPts val="1600"/>
              </a:lnSpc>
              <a:buNone/>
            </a:pPr>
            <a:endParaRPr lang="en-CA" sz="1800" dirty="0" smtClean="0"/>
          </a:p>
        </p:txBody>
      </p:sp>
      <p:sp>
        <p:nvSpPr>
          <p:cNvPr id="4" name="Slide Number Placeholder 3"/>
          <p:cNvSpPr>
            <a:spLocks noGrp="1"/>
          </p:cNvSpPr>
          <p:nvPr>
            <p:ph type="sldNum" sz="quarter" idx="10"/>
          </p:nvPr>
        </p:nvSpPr>
        <p:spPr/>
        <p:txBody>
          <a:bodyPr/>
          <a:lstStyle/>
          <a:p>
            <a:fld id="{9AE01BED-D8E1-49C6-9412-EC47A3C5ABFB}" type="slidenum">
              <a:rPr lang="en-US" smtClean="0"/>
              <a:pPr/>
              <a:t>10</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084993"/>
            <a:ext cx="4146910" cy="486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txBox="1">
            <a:spLocks/>
          </p:cNvSpPr>
          <p:nvPr/>
        </p:nvSpPr>
        <p:spPr bwMode="auto">
          <a:xfrm>
            <a:off x="1070168" y="250360"/>
            <a:ext cx="7848600" cy="802376"/>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r>
              <a:rPr lang="en-CA" sz="2800" kern="0" dirty="0" smtClean="0">
                <a:solidFill>
                  <a:srgbClr val="002060"/>
                </a:solidFill>
              </a:rPr>
              <a:t>New NPDUIS flagship report </a:t>
            </a:r>
            <a:endParaRPr lang="en-CA" sz="2800" kern="0" dirty="0">
              <a:solidFill>
                <a:srgbClr val="002060"/>
              </a:solidFill>
            </a:endParaRPr>
          </a:p>
        </p:txBody>
      </p:sp>
      <p:sp>
        <p:nvSpPr>
          <p:cNvPr id="2" name="TextBox 1"/>
          <p:cNvSpPr txBox="1"/>
          <p:nvPr/>
        </p:nvSpPr>
        <p:spPr>
          <a:xfrm>
            <a:off x="5652120" y="1120164"/>
            <a:ext cx="2914580" cy="3693319"/>
          </a:xfrm>
          <a:prstGeom prst="rect">
            <a:avLst/>
          </a:prstGeom>
          <a:noFill/>
        </p:spPr>
        <p:txBody>
          <a:bodyPr wrap="none" rtlCol="0">
            <a:spAutoFit/>
          </a:bodyPr>
          <a:lstStyle/>
          <a:p>
            <a:r>
              <a:rPr lang="en-CA" dirty="0" smtClean="0"/>
              <a:t>Comprehensive analysis of cost </a:t>
            </a:r>
          </a:p>
          <a:p>
            <a:r>
              <a:rPr lang="en-CA" dirty="0" smtClean="0"/>
              <a:t>drivers in public drug plans: </a:t>
            </a:r>
          </a:p>
          <a:p>
            <a:endParaRPr lang="en-CA" dirty="0"/>
          </a:p>
          <a:p>
            <a:pPr marL="285750" indent="-285750">
              <a:buFont typeface="Arial" panose="020B0604020202020204" pitchFamily="34" charset="0"/>
              <a:buChar char="•"/>
            </a:pPr>
            <a:r>
              <a:rPr lang="en-CA" dirty="0" smtClean="0"/>
              <a:t>Price effects</a:t>
            </a:r>
          </a:p>
          <a:p>
            <a:pPr marL="285750" indent="-285750">
              <a:buFont typeface="Arial" panose="020B0604020202020204" pitchFamily="34" charset="0"/>
              <a:buChar char="•"/>
            </a:pPr>
            <a:r>
              <a:rPr lang="en-CA" dirty="0" smtClean="0"/>
              <a:t>Demographic effects</a:t>
            </a:r>
          </a:p>
          <a:p>
            <a:pPr marL="285750" indent="-285750">
              <a:buFont typeface="Arial" panose="020B0604020202020204" pitchFamily="34" charset="0"/>
              <a:buChar char="•"/>
            </a:pPr>
            <a:r>
              <a:rPr lang="en-CA" dirty="0" smtClean="0"/>
              <a:t>Volume effects</a:t>
            </a:r>
          </a:p>
          <a:p>
            <a:pPr marL="285750" indent="-285750">
              <a:buFont typeface="Arial" panose="020B0604020202020204" pitchFamily="34" charset="0"/>
              <a:buChar char="•"/>
            </a:pPr>
            <a:r>
              <a:rPr lang="en-CA" dirty="0" smtClean="0"/>
              <a:t>Drug-mix effects</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smtClean="0"/>
          </a:p>
          <a:p>
            <a:r>
              <a:rPr lang="en-CA" dirty="0" smtClean="0"/>
              <a:t>Release date is today!  </a:t>
            </a:r>
          </a:p>
          <a:p>
            <a:endParaRPr lang="en-CA" dirty="0" smtClean="0">
              <a:hlinkClick r:id="rId4"/>
            </a:endParaRPr>
          </a:p>
          <a:p>
            <a:r>
              <a:rPr lang="en-CA" dirty="0" smtClean="0">
                <a:hlinkClick r:id="rId4"/>
              </a:rPr>
              <a:t>http</a:t>
            </a:r>
            <a:r>
              <a:rPr lang="en-CA" dirty="0">
                <a:hlinkClick r:id="rId4"/>
              </a:rPr>
              <a:t>://www.pmprb-cepmb.gc.ca</a:t>
            </a:r>
            <a:r>
              <a:rPr lang="en-CA" dirty="0" smtClean="0">
                <a:hlinkClick r:id="rId4"/>
              </a:rPr>
              <a:t>/</a:t>
            </a:r>
            <a:endParaRPr lang="en-CA" dirty="0" smtClean="0"/>
          </a:p>
          <a:p>
            <a:endParaRPr lang="en-CA" dirty="0" smtClean="0"/>
          </a:p>
        </p:txBody>
      </p:sp>
    </p:spTree>
    <p:extLst>
      <p:ext uri="{BB962C8B-B14F-4D97-AF65-F5344CB8AC3E}">
        <p14:creationId xmlns:p14="http://schemas.microsoft.com/office/powerpoint/2010/main" val="1107234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298314"/>
            <a:ext cx="3108863"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1187624" y="226306"/>
            <a:ext cx="3240360" cy="122413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1061896" y="249216"/>
            <a:ext cx="7848600" cy="504056"/>
          </a:xfrm>
        </p:spPr>
        <p:txBody>
          <a:bodyPr/>
          <a:lstStyle/>
          <a:p>
            <a:r>
              <a:rPr lang="en-CA" sz="2800" dirty="0" smtClean="0">
                <a:solidFill>
                  <a:srgbClr val="002060"/>
                </a:solidFill>
              </a:rPr>
              <a:t>Compass Rx – “push-pull” drug spending effect</a:t>
            </a:r>
            <a:endParaRPr lang="en-CA" sz="2800" dirty="0">
              <a:solidFill>
                <a:srgbClr val="002060"/>
              </a:solidFill>
            </a:endParaRPr>
          </a:p>
        </p:txBody>
      </p:sp>
      <p:sp>
        <p:nvSpPr>
          <p:cNvPr id="4" name="Slide Number Placeholder 3"/>
          <p:cNvSpPr>
            <a:spLocks noGrp="1"/>
          </p:cNvSpPr>
          <p:nvPr>
            <p:ph type="sldNum" sz="quarter" idx="10"/>
          </p:nvPr>
        </p:nvSpPr>
        <p:spPr/>
        <p:txBody>
          <a:bodyPr/>
          <a:lstStyle/>
          <a:p>
            <a:fld id="{9AE01BED-D8E1-49C6-9412-EC47A3C5ABFB}" type="slidenum">
              <a:rPr lang="en-US" smtClean="0"/>
              <a:pPr/>
              <a:t>11</a:t>
            </a:fld>
            <a:endParaRPr lang="en-US" dirty="0"/>
          </a:p>
        </p:txBody>
      </p:sp>
      <p:sp>
        <p:nvSpPr>
          <p:cNvPr id="5" name="TextBox 4"/>
          <p:cNvSpPr txBox="1"/>
          <p:nvPr/>
        </p:nvSpPr>
        <p:spPr>
          <a:xfrm>
            <a:off x="4283968" y="1681063"/>
            <a:ext cx="1293242" cy="307777"/>
          </a:xfrm>
          <a:prstGeom prst="rect">
            <a:avLst/>
          </a:prstGeom>
          <a:noFill/>
        </p:spPr>
        <p:txBody>
          <a:bodyPr wrap="square" rtlCol="0">
            <a:spAutoFit/>
          </a:bodyPr>
          <a:lstStyle/>
          <a:p>
            <a:r>
              <a:rPr lang="en-CA" sz="1400" dirty="0" smtClean="0">
                <a:solidFill>
                  <a:srgbClr val="20558A"/>
                </a:solidFill>
              </a:rPr>
              <a:t>Demographic</a:t>
            </a:r>
            <a:endParaRPr lang="en-CA" sz="1400" dirty="0">
              <a:solidFill>
                <a:srgbClr val="20558A"/>
              </a:solidFill>
            </a:endParaRPr>
          </a:p>
        </p:txBody>
      </p:sp>
      <p:sp>
        <p:nvSpPr>
          <p:cNvPr id="13" name="TextBox 12"/>
          <p:cNvSpPr txBox="1"/>
          <p:nvPr/>
        </p:nvSpPr>
        <p:spPr>
          <a:xfrm>
            <a:off x="4283968" y="2077940"/>
            <a:ext cx="753182" cy="307777"/>
          </a:xfrm>
          <a:prstGeom prst="rect">
            <a:avLst/>
          </a:prstGeom>
          <a:noFill/>
        </p:spPr>
        <p:txBody>
          <a:bodyPr wrap="square" rtlCol="0">
            <a:spAutoFit/>
          </a:bodyPr>
          <a:lstStyle/>
          <a:p>
            <a:r>
              <a:rPr lang="en-CA" sz="1400" dirty="0" smtClean="0">
                <a:solidFill>
                  <a:srgbClr val="20558A"/>
                </a:solidFill>
              </a:rPr>
              <a:t>Volume</a:t>
            </a:r>
            <a:endParaRPr lang="en-CA" sz="1400" dirty="0">
              <a:solidFill>
                <a:srgbClr val="20558A"/>
              </a:solidFill>
            </a:endParaRPr>
          </a:p>
        </p:txBody>
      </p:sp>
      <p:sp>
        <p:nvSpPr>
          <p:cNvPr id="14" name="TextBox 13"/>
          <p:cNvSpPr txBox="1"/>
          <p:nvPr/>
        </p:nvSpPr>
        <p:spPr>
          <a:xfrm>
            <a:off x="4283968" y="2689017"/>
            <a:ext cx="1293242" cy="307777"/>
          </a:xfrm>
          <a:prstGeom prst="rect">
            <a:avLst/>
          </a:prstGeom>
          <a:noFill/>
        </p:spPr>
        <p:txBody>
          <a:bodyPr wrap="square" rtlCol="0">
            <a:spAutoFit/>
          </a:bodyPr>
          <a:lstStyle/>
          <a:p>
            <a:r>
              <a:rPr lang="en-CA" sz="1400" dirty="0" smtClean="0">
                <a:solidFill>
                  <a:srgbClr val="20558A"/>
                </a:solidFill>
              </a:rPr>
              <a:t>Drug-Mix </a:t>
            </a:r>
            <a:endParaRPr lang="en-CA" sz="1400" dirty="0">
              <a:solidFill>
                <a:srgbClr val="20558A"/>
              </a:solidFill>
            </a:endParaRPr>
          </a:p>
        </p:txBody>
      </p:sp>
      <p:sp>
        <p:nvSpPr>
          <p:cNvPr id="16" name="TextBox 15"/>
          <p:cNvSpPr txBox="1"/>
          <p:nvPr/>
        </p:nvSpPr>
        <p:spPr>
          <a:xfrm>
            <a:off x="4283968" y="3432482"/>
            <a:ext cx="1437257" cy="1169551"/>
          </a:xfrm>
          <a:prstGeom prst="rect">
            <a:avLst/>
          </a:prstGeom>
          <a:noFill/>
        </p:spPr>
        <p:txBody>
          <a:bodyPr wrap="square" rtlCol="0">
            <a:spAutoFit/>
          </a:bodyPr>
          <a:lstStyle/>
          <a:p>
            <a:r>
              <a:rPr lang="en-CA" sz="1400" dirty="0" smtClean="0">
                <a:solidFill>
                  <a:srgbClr val="20558A"/>
                </a:solidFill>
              </a:rPr>
              <a:t>Price change</a:t>
            </a:r>
          </a:p>
          <a:p>
            <a:endParaRPr lang="en-CA" sz="1400" dirty="0" smtClean="0">
              <a:solidFill>
                <a:srgbClr val="20558A"/>
              </a:solidFill>
            </a:endParaRPr>
          </a:p>
          <a:p>
            <a:endParaRPr lang="en-CA" sz="1400" dirty="0" smtClean="0">
              <a:solidFill>
                <a:srgbClr val="20558A"/>
              </a:solidFill>
            </a:endParaRPr>
          </a:p>
          <a:p>
            <a:endParaRPr lang="en-CA" sz="1400" dirty="0">
              <a:solidFill>
                <a:srgbClr val="20558A"/>
              </a:solidFill>
            </a:endParaRPr>
          </a:p>
          <a:p>
            <a:r>
              <a:rPr lang="en-CA" sz="1400" dirty="0" smtClean="0">
                <a:solidFill>
                  <a:srgbClr val="20558A"/>
                </a:solidFill>
              </a:rPr>
              <a:t>Generic Subs</a:t>
            </a:r>
            <a:endParaRPr lang="en-CA" sz="1400" dirty="0">
              <a:solidFill>
                <a:srgbClr val="20558A"/>
              </a:solidFill>
            </a:endParaRPr>
          </a:p>
        </p:txBody>
      </p:sp>
      <p:sp>
        <p:nvSpPr>
          <p:cNvPr id="6" name="TextBox 5"/>
          <p:cNvSpPr txBox="1"/>
          <p:nvPr/>
        </p:nvSpPr>
        <p:spPr>
          <a:xfrm>
            <a:off x="5220072" y="908720"/>
            <a:ext cx="3923928" cy="5078313"/>
          </a:xfrm>
          <a:prstGeom prst="rect">
            <a:avLst/>
          </a:prstGeom>
          <a:noFill/>
        </p:spPr>
        <p:txBody>
          <a:bodyPr wrap="square" rtlCol="0">
            <a:spAutoFit/>
          </a:bodyPr>
          <a:lstStyle/>
          <a:p>
            <a:pPr marL="285750" indent="-285750">
              <a:buFont typeface="Wingdings" panose="05000000000000000000" pitchFamily="2" charset="2"/>
              <a:buChar char="§"/>
            </a:pPr>
            <a:r>
              <a:rPr lang="en-CA" dirty="0" smtClean="0">
                <a:solidFill>
                  <a:srgbClr val="20558A"/>
                </a:solidFill>
              </a:rPr>
              <a:t>Although net growth in drug spending has been low in recent years because of the “pull effect” of increased generic substitution and generic price reductions, that phenomenon appears to have run its course. </a:t>
            </a:r>
          </a:p>
          <a:p>
            <a:pPr marL="285750" indent="-285750">
              <a:buFont typeface="Arial" panose="020B0604020202020204" pitchFamily="34" charset="0"/>
              <a:buChar char="•"/>
            </a:pPr>
            <a:endParaRPr lang="en-CA" dirty="0">
              <a:solidFill>
                <a:srgbClr val="20558A"/>
              </a:solidFill>
            </a:endParaRPr>
          </a:p>
          <a:p>
            <a:pPr marL="285750" indent="-285750">
              <a:buFont typeface="Wingdings" panose="05000000000000000000" pitchFamily="2" charset="2"/>
              <a:buChar char="§"/>
            </a:pPr>
            <a:r>
              <a:rPr lang="en-CA" dirty="0" smtClean="0">
                <a:solidFill>
                  <a:srgbClr val="20558A"/>
                </a:solidFill>
              </a:rPr>
              <a:t>In the coming years, the cost drivers behind the “push effect” are expected to pose a challenge to the sustainability of both public and private drug plans, for example, in 2014:</a:t>
            </a:r>
          </a:p>
          <a:p>
            <a:pPr marL="742950" lvl="1" indent="-285750">
              <a:buFont typeface="Wingdings" panose="05000000000000000000" pitchFamily="2" charset="2"/>
              <a:buChar char="§"/>
            </a:pPr>
            <a:r>
              <a:rPr lang="en-CA" dirty="0" smtClean="0">
                <a:solidFill>
                  <a:srgbClr val="20558A"/>
                </a:solidFill>
              </a:rPr>
              <a:t>Spending on high cost biologics grew by 10.4%;</a:t>
            </a:r>
          </a:p>
          <a:p>
            <a:pPr marL="742950" lvl="1" indent="-285750">
              <a:buFont typeface="Wingdings" panose="05000000000000000000" pitchFamily="2" charset="2"/>
              <a:buChar char="§"/>
            </a:pPr>
            <a:r>
              <a:rPr lang="en-CA" dirty="0" smtClean="0">
                <a:solidFill>
                  <a:srgbClr val="20558A"/>
                </a:solidFill>
              </a:rPr>
              <a:t>Spending on high cost oncology drugs grew by 12.3%.</a:t>
            </a:r>
            <a:endParaRPr lang="en-CA" dirty="0">
              <a:solidFill>
                <a:srgbClr val="20558A"/>
              </a:solidFill>
            </a:endParaRPr>
          </a:p>
          <a:p>
            <a:pPr marL="742950" lvl="1" indent="-285750">
              <a:buFont typeface="Arial" panose="020B0604020202020204" pitchFamily="34" charset="0"/>
              <a:buChar char="•"/>
            </a:pPr>
            <a:endParaRPr lang="en-CA" dirty="0" smtClean="0">
              <a:solidFill>
                <a:srgbClr val="20558A"/>
              </a:solidFill>
            </a:endParaRPr>
          </a:p>
          <a:p>
            <a:pPr marL="285750" indent="-285750">
              <a:buFont typeface="Arial" panose="020B0604020202020204" pitchFamily="34" charset="0"/>
              <a:buChar char="•"/>
            </a:pPr>
            <a:endParaRPr lang="en-CA" dirty="0" smtClean="0">
              <a:solidFill>
                <a:srgbClr val="20558A"/>
              </a:solidFill>
            </a:endParaRPr>
          </a:p>
        </p:txBody>
      </p:sp>
      <p:sp>
        <p:nvSpPr>
          <p:cNvPr id="3" name="TextBox 2"/>
          <p:cNvSpPr txBox="1"/>
          <p:nvPr/>
        </p:nvSpPr>
        <p:spPr>
          <a:xfrm>
            <a:off x="1882066" y="980728"/>
            <a:ext cx="2880320" cy="369332"/>
          </a:xfrm>
          <a:prstGeom prst="rect">
            <a:avLst/>
          </a:prstGeom>
          <a:solidFill>
            <a:schemeClr val="bg1"/>
          </a:solidFill>
        </p:spPr>
        <p:txBody>
          <a:bodyPr wrap="square" rtlCol="0">
            <a:spAutoFit/>
          </a:bodyPr>
          <a:lstStyle/>
          <a:p>
            <a:r>
              <a:rPr lang="en-CA" dirty="0" smtClean="0">
                <a:solidFill>
                  <a:srgbClr val="20558A"/>
                </a:solidFill>
              </a:rPr>
              <a:t>Total Push Effects	8.5%</a:t>
            </a:r>
            <a:endParaRPr lang="en-CA" dirty="0">
              <a:solidFill>
                <a:srgbClr val="20558A"/>
              </a:solidFill>
            </a:endParaRPr>
          </a:p>
        </p:txBody>
      </p:sp>
      <p:sp>
        <p:nvSpPr>
          <p:cNvPr id="15" name="TextBox 14"/>
          <p:cNvSpPr txBox="1"/>
          <p:nvPr/>
        </p:nvSpPr>
        <p:spPr>
          <a:xfrm>
            <a:off x="1848356" y="5465956"/>
            <a:ext cx="2736304" cy="369332"/>
          </a:xfrm>
          <a:prstGeom prst="rect">
            <a:avLst/>
          </a:prstGeom>
          <a:solidFill>
            <a:schemeClr val="bg1"/>
          </a:solidFill>
        </p:spPr>
        <p:txBody>
          <a:bodyPr wrap="square" rtlCol="0">
            <a:spAutoFit/>
          </a:bodyPr>
          <a:lstStyle/>
          <a:p>
            <a:r>
              <a:rPr lang="en-CA" dirty="0">
                <a:solidFill>
                  <a:srgbClr val="20558A"/>
                </a:solidFill>
              </a:rPr>
              <a:t>Total </a:t>
            </a:r>
            <a:r>
              <a:rPr lang="en-CA" dirty="0" smtClean="0">
                <a:solidFill>
                  <a:srgbClr val="20558A"/>
                </a:solidFill>
              </a:rPr>
              <a:t>Pull </a:t>
            </a:r>
            <a:r>
              <a:rPr lang="en-CA" dirty="0">
                <a:solidFill>
                  <a:srgbClr val="20558A"/>
                </a:solidFill>
              </a:rPr>
              <a:t>Effects	</a:t>
            </a:r>
            <a:r>
              <a:rPr lang="en-CA" dirty="0" smtClean="0">
                <a:solidFill>
                  <a:srgbClr val="20558A"/>
                </a:solidFill>
              </a:rPr>
              <a:t>-9.2%</a:t>
            </a:r>
            <a:endParaRPr lang="en-CA" dirty="0">
              <a:solidFill>
                <a:srgbClr val="20558A"/>
              </a:solidFill>
            </a:endParaRPr>
          </a:p>
        </p:txBody>
      </p:sp>
      <p:sp>
        <p:nvSpPr>
          <p:cNvPr id="8" name="Rectangle 7"/>
          <p:cNvSpPr/>
          <p:nvPr/>
        </p:nvSpPr>
        <p:spPr bwMode="auto">
          <a:xfrm>
            <a:off x="3635896" y="908720"/>
            <a:ext cx="720080" cy="504056"/>
          </a:xfrm>
          <a:prstGeom prst="rect">
            <a:avLst/>
          </a:prstGeom>
          <a:noFill/>
          <a:ln w="127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3635896" y="5390150"/>
            <a:ext cx="720080" cy="504056"/>
          </a:xfrm>
          <a:prstGeom prst="rect">
            <a:avLst/>
          </a:prstGeom>
          <a:noFill/>
          <a:ln w="127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660955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AE01BED-D8E1-49C6-9412-EC47A3C5ABFB}" type="slidenum">
              <a:rPr lang="en-US" smtClean="0"/>
              <a:pPr/>
              <a:t>12</a:t>
            </a:fld>
            <a:endParaRPr lang="en-US"/>
          </a:p>
        </p:txBody>
      </p:sp>
      <p:sp>
        <p:nvSpPr>
          <p:cNvPr id="8" name="Title 1"/>
          <p:cNvSpPr txBox="1">
            <a:spLocks/>
          </p:cNvSpPr>
          <p:nvPr/>
        </p:nvSpPr>
        <p:spPr bwMode="auto">
          <a:xfrm>
            <a:off x="1070890" y="260648"/>
            <a:ext cx="7848600" cy="504056"/>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r>
              <a:rPr lang="en-US" sz="2800" dirty="0" smtClean="0">
                <a:solidFill>
                  <a:schemeClr val="accent4"/>
                </a:solidFill>
              </a:rPr>
              <a:t>Has Canada already turned the corner?</a:t>
            </a:r>
          </a:p>
        </p:txBody>
      </p:sp>
      <p:sp>
        <p:nvSpPr>
          <p:cNvPr id="5" name="Rectangle 4"/>
          <p:cNvSpPr/>
          <p:nvPr/>
        </p:nvSpPr>
        <p:spPr>
          <a:xfrm>
            <a:off x="2339752" y="5651956"/>
            <a:ext cx="6588224" cy="307777"/>
          </a:xfrm>
          <a:prstGeom prst="rect">
            <a:avLst/>
          </a:prstGeom>
        </p:spPr>
        <p:txBody>
          <a:bodyPr wrap="square">
            <a:spAutoFit/>
          </a:bodyPr>
          <a:lstStyle/>
          <a:p>
            <a:pPr algn="r"/>
            <a:r>
              <a:rPr lang="en-US" sz="1400" dirty="0"/>
              <a:t>Source: </a:t>
            </a:r>
            <a:r>
              <a:rPr lang="en-US" sz="1400" dirty="0" smtClean="0"/>
              <a:t>IMS Brogan. Canadian Drug Stores and Hospitals Purchases, MAT December 2014</a:t>
            </a:r>
            <a:endParaRPr lang="en-CA" sz="1400" dirty="0"/>
          </a:p>
        </p:txBody>
      </p:sp>
      <p:graphicFrame>
        <p:nvGraphicFramePr>
          <p:cNvPr id="6" name="Chart 5"/>
          <p:cNvGraphicFramePr>
            <a:graphicFrameLocks/>
          </p:cNvGraphicFramePr>
          <p:nvPr>
            <p:extLst>
              <p:ext uri="{D42A27DB-BD31-4B8C-83A1-F6EECF244321}">
                <p14:modId xmlns:p14="http://schemas.microsoft.com/office/powerpoint/2010/main" val="2056569923"/>
              </p:ext>
            </p:extLst>
          </p:nvPr>
        </p:nvGraphicFramePr>
        <p:xfrm>
          <a:off x="1403648" y="692696"/>
          <a:ext cx="7344816"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3219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AE01BED-D8E1-49C6-9412-EC47A3C5ABFB}" type="slidenum">
              <a:rPr lang="en-US" smtClean="0"/>
              <a:pPr/>
              <a:t>13</a:t>
            </a:fld>
            <a:endParaRPr lang="en-US"/>
          </a:p>
        </p:txBody>
      </p:sp>
      <p:sp>
        <p:nvSpPr>
          <p:cNvPr id="8" name="Title 1"/>
          <p:cNvSpPr txBox="1">
            <a:spLocks/>
          </p:cNvSpPr>
          <p:nvPr/>
        </p:nvSpPr>
        <p:spPr bwMode="auto">
          <a:xfrm>
            <a:off x="1070890" y="260648"/>
            <a:ext cx="7848600" cy="504056"/>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r>
              <a:rPr lang="en-US" sz="2800" dirty="0" smtClean="0">
                <a:solidFill>
                  <a:schemeClr val="accent4"/>
                </a:solidFill>
              </a:rPr>
              <a:t>Latest data on drug-mix effect</a:t>
            </a:r>
          </a:p>
        </p:txBody>
      </p:sp>
      <p:sp>
        <p:nvSpPr>
          <p:cNvPr id="5" name="Rectangle 4"/>
          <p:cNvSpPr/>
          <p:nvPr/>
        </p:nvSpPr>
        <p:spPr>
          <a:xfrm>
            <a:off x="2339752" y="5651956"/>
            <a:ext cx="6588224" cy="307777"/>
          </a:xfrm>
          <a:prstGeom prst="rect">
            <a:avLst/>
          </a:prstGeom>
        </p:spPr>
        <p:txBody>
          <a:bodyPr wrap="square">
            <a:spAutoFit/>
          </a:bodyPr>
          <a:lstStyle/>
          <a:p>
            <a:pPr algn="r"/>
            <a:r>
              <a:rPr lang="en-US" sz="1400" dirty="0"/>
              <a:t>Source: </a:t>
            </a:r>
            <a:r>
              <a:rPr lang="en-US" sz="1400" dirty="0" smtClean="0"/>
              <a:t>IMS Brogan. Canadian Drug Stores and Hospitals Purchases, MAT December 2014</a:t>
            </a:r>
            <a:endParaRPr lang="en-CA" sz="1400" dirty="0"/>
          </a:p>
        </p:txBody>
      </p:sp>
      <p:graphicFrame>
        <p:nvGraphicFramePr>
          <p:cNvPr id="9" name="Chart 8"/>
          <p:cNvGraphicFramePr>
            <a:graphicFrameLocks/>
          </p:cNvGraphicFramePr>
          <p:nvPr>
            <p:extLst>
              <p:ext uri="{D42A27DB-BD31-4B8C-83A1-F6EECF244321}">
                <p14:modId xmlns:p14="http://schemas.microsoft.com/office/powerpoint/2010/main" val="3058548338"/>
              </p:ext>
            </p:extLst>
          </p:nvPr>
        </p:nvGraphicFramePr>
        <p:xfrm>
          <a:off x="1403648" y="764704"/>
          <a:ext cx="7128792" cy="48872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8086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AE01BED-D8E1-49C6-9412-EC47A3C5ABFB}" type="slidenum">
              <a:rPr lang="en-US" smtClean="0"/>
              <a:pPr/>
              <a:t>14</a:t>
            </a:fld>
            <a:endParaRPr lang="en-US"/>
          </a:p>
        </p:txBody>
      </p:sp>
      <p:sp>
        <p:nvSpPr>
          <p:cNvPr id="7" name="Rectangle 6"/>
          <p:cNvSpPr/>
          <p:nvPr/>
        </p:nvSpPr>
        <p:spPr>
          <a:xfrm>
            <a:off x="2339752" y="5651956"/>
            <a:ext cx="6588224" cy="307777"/>
          </a:xfrm>
          <a:prstGeom prst="rect">
            <a:avLst/>
          </a:prstGeom>
        </p:spPr>
        <p:txBody>
          <a:bodyPr wrap="square">
            <a:spAutoFit/>
          </a:bodyPr>
          <a:lstStyle/>
          <a:p>
            <a:pPr algn="r"/>
            <a:r>
              <a:rPr lang="en-US" sz="1400" dirty="0"/>
              <a:t>Source: </a:t>
            </a:r>
            <a:r>
              <a:rPr lang="en-US" sz="1400" dirty="0" smtClean="0"/>
              <a:t>IMS MIDAS, 2013</a:t>
            </a:r>
            <a:endParaRPr lang="en-CA" sz="1400" dirty="0"/>
          </a:p>
        </p:txBody>
      </p:sp>
      <p:sp>
        <p:nvSpPr>
          <p:cNvPr id="8" name="Title 1"/>
          <p:cNvSpPr txBox="1">
            <a:spLocks/>
          </p:cNvSpPr>
          <p:nvPr/>
        </p:nvSpPr>
        <p:spPr bwMode="auto">
          <a:xfrm>
            <a:off x="1070890" y="260648"/>
            <a:ext cx="7848600" cy="504056"/>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r>
              <a:rPr lang="en-US" sz="2800" dirty="0" smtClean="0">
                <a:solidFill>
                  <a:schemeClr val="accent4"/>
                </a:solidFill>
              </a:rPr>
              <a:t>Canada’s performance is not strong within PMPRB7…</a:t>
            </a:r>
          </a:p>
        </p:txBody>
      </p:sp>
      <p:graphicFrame>
        <p:nvGraphicFramePr>
          <p:cNvPr id="10" name="Chart 9"/>
          <p:cNvGraphicFramePr>
            <a:graphicFrameLocks/>
          </p:cNvGraphicFramePr>
          <p:nvPr>
            <p:extLst>
              <p:ext uri="{D42A27DB-BD31-4B8C-83A1-F6EECF244321}">
                <p14:modId xmlns:p14="http://schemas.microsoft.com/office/powerpoint/2010/main" val="768325266"/>
              </p:ext>
            </p:extLst>
          </p:nvPr>
        </p:nvGraphicFramePr>
        <p:xfrm>
          <a:off x="1331640" y="898848"/>
          <a:ext cx="7128792" cy="47531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1193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3769664146"/>
              </p:ext>
            </p:extLst>
          </p:nvPr>
        </p:nvGraphicFramePr>
        <p:xfrm>
          <a:off x="1403648" y="764705"/>
          <a:ext cx="7272808" cy="504113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fld id="{9AE01BED-D8E1-49C6-9412-EC47A3C5ABFB}" type="slidenum">
              <a:rPr lang="en-US" smtClean="0"/>
              <a:pPr/>
              <a:t>15</a:t>
            </a:fld>
            <a:endParaRPr lang="en-US"/>
          </a:p>
        </p:txBody>
      </p:sp>
      <p:cxnSp>
        <p:nvCxnSpPr>
          <p:cNvPr id="7" name="Straight Arrow Connector 6"/>
          <p:cNvCxnSpPr/>
          <p:nvPr/>
        </p:nvCxnSpPr>
        <p:spPr bwMode="auto">
          <a:xfrm flipV="1">
            <a:off x="4788024" y="1449343"/>
            <a:ext cx="10288" cy="4104457"/>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14" name="TextBox 13"/>
          <p:cNvSpPr txBox="1"/>
          <p:nvPr/>
        </p:nvSpPr>
        <p:spPr>
          <a:xfrm>
            <a:off x="4005080" y="1052736"/>
            <a:ext cx="1224136" cy="246221"/>
          </a:xfrm>
          <a:prstGeom prst="rect">
            <a:avLst/>
          </a:prstGeom>
          <a:noFill/>
        </p:spPr>
        <p:txBody>
          <a:bodyPr wrap="square" rtlCol="0">
            <a:spAutoFit/>
          </a:bodyPr>
          <a:lstStyle/>
          <a:p>
            <a:r>
              <a:rPr lang="en-CA" sz="1000" dirty="0" smtClean="0"/>
              <a:t>OECD Average: $498</a:t>
            </a:r>
            <a:endParaRPr lang="en-CA" sz="1000" dirty="0"/>
          </a:p>
        </p:txBody>
      </p:sp>
      <p:sp>
        <p:nvSpPr>
          <p:cNvPr id="16" name="Rectangle 15"/>
          <p:cNvSpPr/>
          <p:nvPr/>
        </p:nvSpPr>
        <p:spPr>
          <a:xfrm>
            <a:off x="2339752" y="5651956"/>
            <a:ext cx="6588224" cy="307777"/>
          </a:xfrm>
          <a:prstGeom prst="rect">
            <a:avLst/>
          </a:prstGeom>
        </p:spPr>
        <p:txBody>
          <a:bodyPr wrap="square">
            <a:spAutoFit/>
          </a:bodyPr>
          <a:lstStyle/>
          <a:p>
            <a:pPr algn="r"/>
            <a:r>
              <a:rPr lang="en-US" sz="1400" dirty="0"/>
              <a:t>Source: </a:t>
            </a:r>
            <a:r>
              <a:rPr lang="en-US" sz="1400" dirty="0" smtClean="0"/>
              <a:t>OECD, 2012</a:t>
            </a:r>
            <a:endParaRPr lang="en-CA" sz="1400" dirty="0"/>
          </a:p>
        </p:txBody>
      </p:sp>
      <p:sp>
        <p:nvSpPr>
          <p:cNvPr id="18" name="Title 1"/>
          <p:cNvSpPr txBox="1">
            <a:spLocks/>
          </p:cNvSpPr>
          <p:nvPr/>
        </p:nvSpPr>
        <p:spPr bwMode="auto">
          <a:xfrm>
            <a:off x="1070890" y="260648"/>
            <a:ext cx="7848600" cy="504056"/>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r>
              <a:rPr lang="en-US" sz="2800" dirty="0" smtClean="0">
                <a:solidFill>
                  <a:schemeClr val="accent4"/>
                </a:solidFill>
              </a:rPr>
              <a:t>… nor within the OECD</a:t>
            </a:r>
          </a:p>
        </p:txBody>
      </p:sp>
    </p:spTree>
    <p:extLst>
      <p:ext uri="{BB962C8B-B14F-4D97-AF65-F5344CB8AC3E}">
        <p14:creationId xmlns:p14="http://schemas.microsoft.com/office/powerpoint/2010/main" val="2437741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AE01BED-D8E1-49C6-9412-EC47A3C5ABFB}" type="slidenum">
              <a:rPr lang="en-US" smtClean="0"/>
              <a:pPr/>
              <a:t>16</a:t>
            </a:fld>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9" name="Chart 18"/>
          <p:cNvGraphicFramePr>
            <a:graphicFrameLocks/>
          </p:cNvGraphicFramePr>
          <p:nvPr>
            <p:extLst>
              <p:ext uri="{D42A27DB-BD31-4B8C-83A1-F6EECF244321}">
                <p14:modId xmlns:p14="http://schemas.microsoft.com/office/powerpoint/2010/main" val="3749765146"/>
              </p:ext>
            </p:extLst>
          </p:nvPr>
        </p:nvGraphicFramePr>
        <p:xfrm>
          <a:off x="1547664" y="764704"/>
          <a:ext cx="7215189" cy="4543425"/>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p:cNvSpPr txBox="1">
            <a:spLocks/>
          </p:cNvSpPr>
          <p:nvPr/>
        </p:nvSpPr>
        <p:spPr bwMode="auto">
          <a:xfrm>
            <a:off x="1070890" y="260648"/>
            <a:ext cx="7848600" cy="504056"/>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r>
              <a:rPr lang="en-US" sz="2800" dirty="0" smtClean="0">
                <a:solidFill>
                  <a:schemeClr val="accent4"/>
                </a:solidFill>
              </a:rPr>
              <a:t>… and price is clearly a contributing factor</a:t>
            </a:r>
          </a:p>
        </p:txBody>
      </p:sp>
    </p:spTree>
    <p:extLst>
      <p:ext uri="{BB962C8B-B14F-4D97-AF65-F5344CB8AC3E}">
        <p14:creationId xmlns:p14="http://schemas.microsoft.com/office/powerpoint/2010/main" val="4017878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8077200" cy="714364"/>
          </a:xfrm>
        </p:spPr>
        <p:txBody>
          <a:bodyPr/>
          <a:lstStyle/>
          <a:p>
            <a:r>
              <a:rPr lang="en-US" sz="2800" dirty="0" smtClean="0">
                <a:solidFill>
                  <a:schemeClr val="accent4"/>
                </a:solidFill>
              </a:rPr>
              <a:t>Why are prices going down in other countries? </a:t>
            </a:r>
            <a:endParaRPr lang="en-US" sz="2400" b="0" dirty="0" smtClean="0"/>
          </a:p>
        </p:txBody>
      </p:sp>
      <p:sp>
        <p:nvSpPr>
          <p:cNvPr id="2" name="Slide Number Placeholder 1"/>
          <p:cNvSpPr>
            <a:spLocks noGrp="1"/>
          </p:cNvSpPr>
          <p:nvPr>
            <p:ph type="sldNum" sz="quarter" idx="10"/>
          </p:nvPr>
        </p:nvSpPr>
        <p:spPr/>
        <p:txBody>
          <a:bodyPr/>
          <a:lstStyle/>
          <a:p>
            <a:fld id="{9AE01BED-D8E1-49C6-9412-EC47A3C5ABFB}" type="slidenum">
              <a:rPr lang="en-US" smtClean="0">
                <a:solidFill>
                  <a:srgbClr val="FFFFFF"/>
                </a:solidFill>
              </a:rPr>
              <a:pPr/>
              <a:t>17</a:t>
            </a:fld>
            <a:endParaRPr lang="en-US">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93225388"/>
              </p:ext>
            </p:extLst>
          </p:nvPr>
        </p:nvGraphicFramePr>
        <p:xfrm>
          <a:off x="1115616" y="1628800"/>
          <a:ext cx="7920880" cy="3016851"/>
        </p:xfrm>
        <a:graphic>
          <a:graphicData uri="http://schemas.openxmlformats.org/drawingml/2006/table">
            <a:tbl>
              <a:tblPr firstRow="1" bandRow="1">
                <a:tableStyleId>{5C22544A-7EE6-4342-B048-85BDC9FD1C3A}</a:tableStyleId>
              </a:tblPr>
              <a:tblGrid>
                <a:gridCol w="902747"/>
                <a:gridCol w="581349"/>
                <a:gridCol w="6436784"/>
              </a:tblGrid>
              <a:tr h="276330">
                <a:tc>
                  <a:txBody>
                    <a:bodyPr/>
                    <a:lstStyle/>
                    <a:p>
                      <a:r>
                        <a:rPr lang="en-CA" sz="1600" dirty="0" smtClean="0"/>
                        <a:t>Country</a:t>
                      </a:r>
                      <a:endParaRPr lang="en-CA" sz="1600" dirty="0"/>
                    </a:p>
                  </a:txBody>
                  <a:tcPr/>
                </a:tc>
                <a:tc>
                  <a:txBody>
                    <a:bodyPr/>
                    <a:lstStyle/>
                    <a:p>
                      <a:r>
                        <a:rPr lang="en-CA" sz="1600" dirty="0" smtClean="0"/>
                        <a:t>Year</a:t>
                      </a:r>
                      <a:endParaRPr lang="en-CA" sz="1600" dirty="0"/>
                    </a:p>
                  </a:txBody>
                  <a:tcPr/>
                </a:tc>
                <a:tc>
                  <a:txBody>
                    <a:bodyPr/>
                    <a:lstStyle/>
                    <a:p>
                      <a:r>
                        <a:rPr lang="en-CA" sz="1600" dirty="0" smtClean="0"/>
                        <a:t>Type of Reform</a:t>
                      </a:r>
                      <a:endParaRPr lang="en-CA" sz="1600" dirty="0"/>
                    </a:p>
                  </a:txBody>
                  <a:tcPr/>
                </a:tc>
              </a:tr>
              <a:tr h="477297">
                <a:tc>
                  <a:txBody>
                    <a:bodyPr/>
                    <a:lstStyle/>
                    <a:p>
                      <a:r>
                        <a:rPr lang="en-CA" sz="1600" dirty="0" smtClean="0"/>
                        <a:t>UK</a:t>
                      </a:r>
                      <a:endParaRPr lang="en-CA" sz="1600" dirty="0"/>
                    </a:p>
                  </a:txBody>
                  <a:tcPr/>
                </a:tc>
                <a:tc>
                  <a:txBody>
                    <a:bodyPr/>
                    <a:lstStyle/>
                    <a:p>
                      <a:r>
                        <a:rPr lang="en-CA" sz="1600" dirty="0" smtClean="0"/>
                        <a:t>2014</a:t>
                      </a:r>
                      <a:endParaRPr lang="en-CA" sz="1600" dirty="0"/>
                    </a:p>
                  </a:txBody>
                  <a:tcPr/>
                </a:tc>
                <a:tc>
                  <a:txBody>
                    <a:bodyPr/>
                    <a:lstStyle/>
                    <a:p>
                      <a:r>
                        <a:rPr lang="en-CA" sz="1600" dirty="0" smtClean="0"/>
                        <a:t>Annual,</a:t>
                      </a:r>
                      <a:r>
                        <a:rPr lang="en-CA" sz="1600" baseline="0" dirty="0" smtClean="0"/>
                        <a:t> per company, </a:t>
                      </a:r>
                      <a:r>
                        <a:rPr lang="en-CA" sz="1600" dirty="0" smtClean="0"/>
                        <a:t>public expenditure ceilings</a:t>
                      </a:r>
                      <a:r>
                        <a:rPr lang="en-CA" sz="1600" baseline="0" dirty="0" smtClean="0"/>
                        <a:t> – 0% growth for next two years.</a:t>
                      </a:r>
                      <a:endParaRPr lang="en-CA" sz="1600" dirty="0"/>
                    </a:p>
                  </a:txBody>
                  <a:tcPr/>
                </a:tc>
              </a:tr>
              <a:tr h="477297">
                <a:tc>
                  <a:txBody>
                    <a:bodyPr/>
                    <a:lstStyle/>
                    <a:p>
                      <a:r>
                        <a:rPr lang="en-CA" sz="1600" dirty="0" smtClean="0"/>
                        <a:t>Sweden</a:t>
                      </a:r>
                      <a:endParaRPr lang="en-CA" sz="1600" dirty="0"/>
                    </a:p>
                  </a:txBody>
                  <a:tcPr/>
                </a:tc>
                <a:tc>
                  <a:txBody>
                    <a:bodyPr/>
                    <a:lstStyle/>
                    <a:p>
                      <a:r>
                        <a:rPr lang="en-CA" sz="1600" dirty="0" smtClean="0"/>
                        <a:t>2014</a:t>
                      </a:r>
                      <a:endParaRPr lang="en-CA" sz="1600" dirty="0"/>
                    </a:p>
                  </a:txBody>
                  <a:tcPr/>
                </a:tc>
                <a:tc>
                  <a:txBody>
                    <a:bodyPr/>
                    <a:lstStyle/>
                    <a:p>
                      <a:r>
                        <a:rPr lang="en-CA" sz="1600" dirty="0" smtClean="0"/>
                        <a:t>7.5% price reduction for drugs &gt;15 years old not subject to generic competition.</a:t>
                      </a:r>
                      <a:endParaRPr lang="en-CA" sz="1600" dirty="0"/>
                    </a:p>
                  </a:txBody>
                  <a:tcPr/>
                </a:tc>
              </a:tr>
              <a:tr h="276330">
                <a:tc>
                  <a:txBody>
                    <a:bodyPr/>
                    <a:lstStyle/>
                    <a:p>
                      <a:r>
                        <a:rPr lang="en-CA" sz="1600" dirty="0" err="1" smtClean="0"/>
                        <a:t>Switz</a:t>
                      </a:r>
                      <a:endParaRPr lang="en-CA" sz="1600" dirty="0"/>
                    </a:p>
                  </a:txBody>
                  <a:tcPr/>
                </a:tc>
                <a:tc>
                  <a:txBody>
                    <a:bodyPr/>
                    <a:lstStyle/>
                    <a:p>
                      <a:r>
                        <a:rPr lang="en-CA" sz="1600" dirty="0" smtClean="0"/>
                        <a:t>2013</a:t>
                      </a:r>
                      <a:endParaRPr lang="en-CA" sz="1600" dirty="0"/>
                    </a:p>
                  </a:txBody>
                  <a:tcPr/>
                </a:tc>
                <a:tc>
                  <a:txBody>
                    <a:bodyPr/>
                    <a:lstStyle/>
                    <a:p>
                      <a:r>
                        <a:rPr lang="en-CA" sz="1600" dirty="0" smtClean="0"/>
                        <a:t>Legislated</a:t>
                      </a:r>
                      <a:r>
                        <a:rPr lang="en-CA" sz="1600" baseline="0" dirty="0" smtClean="0"/>
                        <a:t> n</a:t>
                      </a:r>
                      <a:r>
                        <a:rPr lang="en-CA" sz="1600" dirty="0" smtClean="0"/>
                        <a:t>egotiated price reduction of 2500 drugs.</a:t>
                      </a:r>
                      <a:endParaRPr lang="en-CA" sz="1600" dirty="0"/>
                    </a:p>
                  </a:txBody>
                  <a:tcPr/>
                </a:tc>
              </a:tr>
              <a:tr h="477297">
                <a:tc>
                  <a:txBody>
                    <a:bodyPr/>
                    <a:lstStyle/>
                    <a:p>
                      <a:r>
                        <a:rPr lang="en-CA" sz="1600" dirty="0" smtClean="0"/>
                        <a:t>Italy</a:t>
                      </a:r>
                      <a:endParaRPr lang="en-CA" sz="1600" dirty="0"/>
                    </a:p>
                  </a:txBody>
                  <a:tcPr/>
                </a:tc>
                <a:tc>
                  <a:txBody>
                    <a:bodyPr/>
                    <a:lstStyle/>
                    <a:p>
                      <a:r>
                        <a:rPr lang="en-CA" sz="1600" dirty="0" smtClean="0"/>
                        <a:t>2013</a:t>
                      </a:r>
                      <a:endParaRPr lang="en-CA" sz="1600" dirty="0"/>
                    </a:p>
                  </a:txBody>
                  <a:tcPr/>
                </a:tc>
                <a:tc>
                  <a:txBody>
                    <a:bodyPr/>
                    <a:lstStyle/>
                    <a:p>
                      <a:r>
                        <a:rPr lang="en-CA" sz="1600" dirty="0" smtClean="0"/>
                        <a:t>Expenditure</a:t>
                      </a:r>
                      <a:r>
                        <a:rPr lang="en-CA" sz="1600" baseline="0" dirty="0" smtClean="0"/>
                        <a:t> ceiling, performance based reimbursement, 2-year price re-evaluation.</a:t>
                      </a:r>
                      <a:endParaRPr lang="en-CA" sz="1600" dirty="0"/>
                    </a:p>
                  </a:txBody>
                  <a:tcPr/>
                </a:tc>
              </a:tr>
              <a:tr h="477297">
                <a:tc>
                  <a:txBody>
                    <a:bodyPr/>
                    <a:lstStyle/>
                    <a:p>
                      <a:r>
                        <a:rPr lang="en-CA" sz="1600" dirty="0" smtClean="0"/>
                        <a:t>France</a:t>
                      </a:r>
                      <a:endParaRPr lang="en-CA" sz="1600" dirty="0"/>
                    </a:p>
                  </a:txBody>
                  <a:tcPr/>
                </a:tc>
                <a:tc>
                  <a:txBody>
                    <a:bodyPr/>
                    <a:lstStyle/>
                    <a:p>
                      <a:r>
                        <a:rPr lang="en-CA" sz="1600" dirty="0" smtClean="0"/>
                        <a:t>2012</a:t>
                      </a:r>
                      <a:endParaRPr lang="en-CA" sz="1600" dirty="0"/>
                    </a:p>
                  </a:txBody>
                  <a:tcPr/>
                </a:tc>
                <a:tc>
                  <a:txBody>
                    <a:bodyPr/>
                    <a:lstStyle/>
                    <a:p>
                      <a:r>
                        <a:rPr lang="en-CA" sz="1600" dirty="0" smtClean="0"/>
                        <a:t>Mandatory price review every 5 years, reimbursement rates cut for low</a:t>
                      </a:r>
                      <a:r>
                        <a:rPr lang="en-CA" sz="1600" baseline="0" dirty="0" smtClean="0"/>
                        <a:t> innovation medicines, new stringent therapeutic evaluations.</a:t>
                      </a:r>
                      <a:endParaRPr lang="en-CA" sz="1600" dirty="0"/>
                    </a:p>
                  </a:txBody>
                  <a:tcPr/>
                </a:tc>
              </a:tr>
              <a:tr h="276330">
                <a:tc>
                  <a:txBody>
                    <a:bodyPr/>
                    <a:lstStyle/>
                    <a:p>
                      <a:r>
                        <a:rPr lang="en-CA" sz="1600" dirty="0" smtClean="0"/>
                        <a:t>Germany</a:t>
                      </a:r>
                      <a:endParaRPr lang="en-CA" sz="1600" dirty="0"/>
                    </a:p>
                  </a:txBody>
                  <a:tcPr/>
                </a:tc>
                <a:tc>
                  <a:txBody>
                    <a:bodyPr/>
                    <a:lstStyle/>
                    <a:p>
                      <a:r>
                        <a:rPr lang="en-CA" sz="1600" dirty="0" smtClean="0"/>
                        <a:t>2011</a:t>
                      </a:r>
                      <a:endParaRPr lang="en-CA" sz="1600" dirty="0"/>
                    </a:p>
                  </a:txBody>
                  <a:tcPr/>
                </a:tc>
                <a:tc>
                  <a:txBody>
                    <a:bodyPr/>
                    <a:lstStyle/>
                    <a:p>
                      <a:r>
                        <a:rPr lang="en-CA" sz="1600" dirty="0" smtClean="0"/>
                        <a:t>Consolidation of regulatory roles,</a:t>
                      </a:r>
                      <a:r>
                        <a:rPr lang="en-CA" sz="1600" baseline="0" dirty="0" smtClean="0"/>
                        <a:t> mandatory rebates to public plans.</a:t>
                      </a:r>
                      <a:endParaRPr lang="en-CA" sz="1600" dirty="0"/>
                    </a:p>
                  </a:txBody>
                  <a:tcPr/>
                </a:tc>
              </a:tr>
            </a:tbl>
          </a:graphicData>
        </a:graphic>
      </p:graphicFrame>
      <p:sp>
        <p:nvSpPr>
          <p:cNvPr id="7" name="Content Placeholder 2"/>
          <p:cNvSpPr txBox="1">
            <a:spLocks/>
          </p:cNvSpPr>
          <p:nvPr/>
        </p:nvSpPr>
        <p:spPr bwMode="auto">
          <a:xfrm>
            <a:off x="1038275" y="980728"/>
            <a:ext cx="7992888"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a:lnSpc>
                <a:spcPts val="1600"/>
              </a:lnSpc>
            </a:pPr>
            <a:r>
              <a:rPr lang="en-US" sz="1800" b="0" kern="0" dirty="0" smtClean="0"/>
              <a:t>Over the 2010-2012 period, 23 European countries began planning or executed a major reform of their pharmaceutical price regulatory framework.</a:t>
            </a:r>
          </a:p>
        </p:txBody>
      </p:sp>
      <p:sp>
        <p:nvSpPr>
          <p:cNvPr id="8" name="Content Placeholder 2"/>
          <p:cNvSpPr txBox="1">
            <a:spLocks/>
          </p:cNvSpPr>
          <p:nvPr/>
        </p:nvSpPr>
        <p:spPr bwMode="auto">
          <a:xfrm>
            <a:off x="1043608" y="5085184"/>
            <a:ext cx="7992888"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a:buFont typeface="Wingdings" pitchFamily="2" charset="2"/>
              <a:buChar char="§"/>
            </a:pPr>
            <a:endParaRPr lang="en-US" sz="1800" kern="0" dirty="0" smtClean="0">
              <a:solidFill>
                <a:schemeClr val="tx1"/>
              </a:solidFill>
            </a:endParaRPr>
          </a:p>
        </p:txBody>
      </p:sp>
    </p:spTree>
    <p:extLst>
      <p:ext uri="{BB962C8B-B14F-4D97-AF65-F5344CB8AC3E}">
        <p14:creationId xmlns:p14="http://schemas.microsoft.com/office/powerpoint/2010/main" val="2439228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8077200" cy="714364"/>
          </a:xfrm>
        </p:spPr>
        <p:txBody>
          <a:bodyPr/>
          <a:lstStyle/>
          <a:p>
            <a:r>
              <a:rPr lang="en-US" sz="2800" dirty="0" smtClean="0">
                <a:solidFill>
                  <a:schemeClr val="accent4"/>
                </a:solidFill>
              </a:rPr>
              <a:t>Germany: impact of AMNOG</a:t>
            </a:r>
            <a:endParaRPr lang="en-US" sz="2400" b="0" dirty="0" smtClean="0"/>
          </a:p>
        </p:txBody>
      </p:sp>
      <p:sp>
        <p:nvSpPr>
          <p:cNvPr id="2" name="Slide Number Placeholder 1"/>
          <p:cNvSpPr>
            <a:spLocks noGrp="1"/>
          </p:cNvSpPr>
          <p:nvPr>
            <p:ph type="sldNum" sz="quarter" idx="10"/>
          </p:nvPr>
        </p:nvSpPr>
        <p:spPr/>
        <p:txBody>
          <a:bodyPr/>
          <a:lstStyle/>
          <a:p>
            <a:fld id="{9AE01BED-D8E1-49C6-9412-EC47A3C5ABFB}" type="slidenum">
              <a:rPr lang="en-US" smtClean="0">
                <a:solidFill>
                  <a:srgbClr val="FFFFFF"/>
                </a:solidFill>
              </a:rPr>
              <a:pPr/>
              <a:t>18</a:t>
            </a:fld>
            <a:endParaRPr lang="en-US">
              <a:solidFill>
                <a:srgbClr val="FFFFFF"/>
              </a:solidFill>
            </a:endParaRPr>
          </a:p>
        </p:txBody>
      </p:sp>
      <p:grpSp>
        <p:nvGrpSpPr>
          <p:cNvPr id="9" name="Group 8"/>
          <p:cNvGrpSpPr/>
          <p:nvPr/>
        </p:nvGrpSpPr>
        <p:grpSpPr>
          <a:xfrm>
            <a:off x="1835696" y="836712"/>
            <a:ext cx="7119167" cy="4176464"/>
            <a:chOff x="1835696" y="1268760"/>
            <a:chExt cx="7119167" cy="4176464"/>
          </a:xfrm>
        </p:grpSpPr>
        <p:graphicFrame>
          <p:nvGraphicFramePr>
            <p:cNvPr id="10" name="Chart 9"/>
            <p:cNvGraphicFramePr>
              <a:graphicFrameLocks/>
            </p:cNvGraphicFramePr>
            <p:nvPr>
              <p:extLst>
                <p:ext uri="{D42A27DB-BD31-4B8C-83A1-F6EECF244321}">
                  <p14:modId xmlns:p14="http://schemas.microsoft.com/office/powerpoint/2010/main" val="4109528178"/>
                </p:ext>
              </p:extLst>
            </p:nvPr>
          </p:nvGraphicFramePr>
          <p:xfrm>
            <a:off x="1835696" y="1268760"/>
            <a:ext cx="6120679" cy="4176464"/>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bwMode="auto">
            <a:xfrm flipH="1">
              <a:off x="2195736" y="4180628"/>
              <a:ext cx="5616624" cy="0"/>
            </a:xfrm>
            <a:prstGeom prst="line">
              <a:avLst/>
            </a:prstGeom>
            <a:solidFill>
              <a:schemeClr val="accent1"/>
            </a:solidFill>
            <a:ln w="12700" cap="sq" cmpd="sng" algn="ctr">
              <a:solidFill>
                <a:srgbClr val="FF0000"/>
              </a:solidFill>
              <a:prstDash val="solid"/>
              <a:round/>
              <a:headEnd type="none" w="sm" len="sm"/>
              <a:tailEnd type="none" w="sm" len="sm"/>
            </a:ln>
            <a:effectLst/>
          </p:spPr>
        </p:cxnSp>
        <p:sp>
          <p:nvSpPr>
            <p:cNvPr id="12" name="TextBox 11"/>
            <p:cNvSpPr txBox="1"/>
            <p:nvPr/>
          </p:nvSpPr>
          <p:spPr>
            <a:xfrm>
              <a:off x="8090767" y="3985707"/>
              <a:ext cx="864096" cy="369332"/>
            </a:xfrm>
            <a:prstGeom prst="rect">
              <a:avLst/>
            </a:prstGeom>
            <a:noFill/>
          </p:spPr>
          <p:txBody>
            <a:bodyPr wrap="square" rtlCol="0">
              <a:spAutoFit/>
            </a:bodyPr>
            <a:lstStyle/>
            <a:p>
              <a:r>
                <a:rPr lang="en-CA" dirty="0" smtClean="0"/>
                <a:t>Canada</a:t>
              </a:r>
              <a:endParaRPr lang="en-CA" dirty="0"/>
            </a:p>
          </p:txBody>
        </p:sp>
      </p:grpSp>
      <p:sp>
        <p:nvSpPr>
          <p:cNvPr id="13" name="Content Placeholder 2"/>
          <p:cNvSpPr txBox="1">
            <a:spLocks/>
          </p:cNvSpPr>
          <p:nvPr/>
        </p:nvSpPr>
        <p:spPr bwMode="auto">
          <a:xfrm>
            <a:off x="1043608" y="5229200"/>
            <a:ext cx="7992888"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a:lnSpc>
                <a:spcPts val="1600"/>
              </a:lnSpc>
            </a:pPr>
            <a:r>
              <a:rPr lang="en-US" sz="1800" b="0" kern="0" dirty="0" smtClean="0"/>
              <a:t>2011 “AMNOG” reform is expected to save €2 billion per year and has already reduced the price of the 25 top-selling brand drugs by an average of 23%.</a:t>
            </a:r>
          </a:p>
          <a:p>
            <a:pPr marL="0" indent="0">
              <a:buNone/>
            </a:pPr>
            <a:endParaRPr lang="en-US" sz="1800" kern="0" dirty="0" smtClean="0">
              <a:solidFill>
                <a:schemeClr val="tx1"/>
              </a:solidFill>
            </a:endParaRPr>
          </a:p>
          <a:p>
            <a:pPr>
              <a:buFont typeface="Wingdings" pitchFamily="2" charset="2"/>
              <a:buChar char="§"/>
            </a:pPr>
            <a:endParaRPr lang="en-US" sz="1800" kern="0" dirty="0" smtClean="0">
              <a:solidFill>
                <a:schemeClr val="tx1"/>
              </a:solidFill>
            </a:endParaRPr>
          </a:p>
        </p:txBody>
      </p:sp>
    </p:spTree>
    <p:extLst>
      <p:ext uri="{BB962C8B-B14F-4D97-AF65-F5344CB8AC3E}">
        <p14:creationId xmlns:p14="http://schemas.microsoft.com/office/powerpoint/2010/main" val="1967646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AE01BED-D8E1-49C6-9412-EC47A3C5ABFB}" type="slidenum">
              <a:rPr lang="en-US" smtClean="0"/>
              <a:pPr/>
              <a:t>19</a:t>
            </a:fld>
            <a:endParaRPr lang="en-US"/>
          </a:p>
        </p:txBody>
      </p:sp>
      <p:graphicFrame>
        <p:nvGraphicFramePr>
          <p:cNvPr id="11" name="Chart 10"/>
          <p:cNvGraphicFramePr>
            <a:graphicFrameLocks/>
          </p:cNvGraphicFramePr>
          <p:nvPr>
            <p:extLst>
              <p:ext uri="{D42A27DB-BD31-4B8C-83A1-F6EECF244321}">
                <p14:modId xmlns:p14="http://schemas.microsoft.com/office/powerpoint/2010/main" val="2723079691"/>
              </p:ext>
            </p:extLst>
          </p:nvPr>
        </p:nvGraphicFramePr>
        <p:xfrm>
          <a:off x="1331640" y="836712"/>
          <a:ext cx="7215189" cy="4543425"/>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1070890" y="260648"/>
            <a:ext cx="7848600" cy="504056"/>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r>
              <a:rPr lang="en-US" sz="2800" dirty="0" smtClean="0">
                <a:solidFill>
                  <a:schemeClr val="accent4"/>
                </a:solidFill>
              </a:rPr>
              <a:t>As prices go up, R&amp;D is going down</a:t>
            </a:r>
          </a:p>
        </p:txBody>
      </p:sp>
    </p:spTree>
    <p:extLst>
      <p:ext uri="{BB962C8B-B14F-4D97-AF65-F5344CB8AC3E}">
        <p14:creationId xmlns:p14="http://schemas.microsoft.com/office/powerpoint/2010/main" val="1945241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76048"/>
            <a:ext cx="8077200" cy="714364"/>
          </a:xfrm>
        </p:spPr>
        <p:txBody>
          <a:bodyPr anchor="ctr"/>
          <a:lstStyle/>
          <a:p>
            <a:r>
              <a:rPr lang="en-CA" sz="2800" dirty="0" smtClean="0">
                <a:solidFill>
                  <a:srgbClr val="002060"/>
                </a:solidFill>
              </a:rPr>
              <a:t>Canadian </a:t>
            </a:r>
            <a:r>
              <a:rPr lang="en-CA" sz="2800" dirty="0">
                <a:solidFill>
                  <a:srgbClr val="002060"/>
                </a:solidFill>
              </a:rPr>
              <a:t>pricing and reimbursement </a:t>
            </a:r>
            <a:r>
              <a:rPr lang="en-CA" sz="2800" dirty="0" smtClean="0">
                <a:solidFill>
                  <a:srgbClr val="002060"/>
                </a:solidFill>
              </a:rPr>
              <a:t>regime</a:t>
            </a:r>
            <a:endParaRPr lang="en-US" sz="2800" dirty="0" smtClean="0">
              <a:solidFill>
                <a:srgbClr val="002060"/>
              </a:solidFill>
            </a:endParaRPr>
          </a:p>
        </p:txBody>
      </p:sp>
      <p:sp>
        <p:nvSpPr>
          <p:cNvPr id="27650" name="Content Placeholder 2"/>
          <p:cNvSpPr>
            <a:spLocks noGrp="1"/>
          </p:cNvSpPr>
          <p:nvPr>
            <p:ph idx="1"/>
          </p:nvPr>
        </p:nvSpPr>
        <p:spPr>
          <a:xfrm>
            <a:off x="1043608" y="980728"/>
            <a:ext cx="7848600" cy="4968552"/>
          </a:xfrm>
        </p:spPr>
        <p:txBody>
          <a:bodyPr/>
          <a:lstStyle/>
          <a:p>
            <a:pPr>
              <a:lnSpc>
                <a:spcPts val="1600"/>
              </a:lnSpc>
            </a:pPr>
            <a:r>
              <a:rPr lang="en-CA" sz="1800" b="0" dirty="0"/>
              <a:t>Canada is the only </a:t>
            </a:r>
            <a:r>
              <a:rPr lang="en-CA" sz="1800" b="0" dirty="0" smtClean="0"/>
              <a:t>developed country </a:t>
            </a:r>
            <a:r>
              <a:rPr lang="en-CA" sz="1800" b="0" dirty="0"/>
              <a:t>in the world with a universal public health insurance program that excludes coverage for prescription drugs. </a:t>
            </a:r>
          </a:p>
          <a:p>
            <a:pPr>
              <a:lnSpc>
                <a:spcPts val="1600"/>
              </a:lnSpc>
            </a:pPr>
            <a:endParaRPr lang="en-CA" sz="1800" b="0" dirty="0"/>
          </a:p>
          <a:p>
            <a:pPr>
              <a:lnSpc>
                <a:spcPts val="1600"/>
              </a:lnSpc>
            </a:pPr>
            <a:r>
              <a:rPr lang="en-CA" sz="1800" b="0" dirty="0"/>
              <a:t>As such, Canada </a:t>
            </a:r>
            <a:r>
              <a:rPr lang="en-CA" sz="1800" b="0" dirty="0" smtClean="0"/>
              <a:t>is </a:t>
            </a:r>
            <a:r>
              <a:rPr lang="en-CA" sz="1800" b="0" dirty="0"/>
              <a:t>fairly unique in that it does not have a </a:t>
            </a:r>
            <a:r>
              <a:rPr lang="en-CA" sz="1800" b="0" dirty="0" smtClean="0"/>
              <a:t>national pharmaceutical negotiator and formulary for </a:t>
            </a:r>
            <a:r>
              <a:rPr lang="en-CA" sz="1800" b="0" dirty="0"/>
              <a:t>its population. </a:t>
            </a:r>
          </a:p>
          <a:p>
            <a:pPr>
              <a:lnSpc>
                <a:spcPts val="1600"/>
              </a:lnSpc>
            </a:pPr>
            <a:endParaRPr lang="en-US" sz="1800" b="0" dirty="0"/>
          </a:p>
          <a:p>
            <a:pPr>
              <a:lnSpc>
                <a:spcPts val="1600"/>
              </a:lnSpc>
            </a:pPr>
            <a:r>
              <a:rPr lang="en-US" sz="1800" b="0" dirty="0" smtClean="0"/>
              <a:t>Federally, the </a:t>
            </a:r>
            <a:r>
              <a:rPr lang="en-US" sz="1800" b="0" dirty="0"/>
              <a:t>PMPRB </a:t>
            </a:r>
            <a:r>
              <a:rPr lang="en-US" sz="1800" b="0" dirty="0" smtClean="0"/>
              <a:t>reviews patented drugs and sets </a:t>
            </a:r>
            <a:r>
              <a:rPr lang="en-US" sz="1800" b="0" dirty="0"/>
              <a:t>price ceilings </a:t>
            </a:r>
            <a:r>
              <a:rPr lang="en-US" sz="1800" b="0" dirty="0" smtClean="0"/>
              <a:t>based </a:t>
            </a:r>
            <a:r>
              <a:rPr lang="en-US" sz="1800" b="0" dirty="0"/>
              <a:t>on </a:t>
            </a:r>
            <a:r>
              <a:rPr lang="en-US" sz="1800" b="0" dirty="0" smtClean="0"/>
              <a:t>level </a:t>
            </a:r>
            <a:r>
              <a:rPr lang="en-US" sz="1800" b="0" dirty="0"/>
              <a:t>of therapeutic </a:t>
            </a:r>
            <a:r>
              <a:rPr lang="en-US" sz="1800" b="0" dirty="0" smtClean="0"/>
              <a:t>improvement, domestic prices and prices in the “</a:t>
            </a:r>
            <a:r>
              <a:rPr lang="en-US" sz="1800" dirty="0" smtClean="0"/>
              <a:t>PMPRB7</a:t>
            </a:r>
            <a:r>
              <a:rPr lang="en-US" sz="1800" b="0" dirty="0" smtClean="0"/>
              <a:t>”.* </a:t>
            </a:r>
            <a:endParaRPr lang="en-US" sz="1800" b="0" dirty="0"/>
          </a:p>
          <a:p>
            <a:pPr>
              <a:lnSpc>
                <a:spcPts val="1600"/>
              </a:lnSpc>
            </a:pPr>
            <a:endParaRPr lang="en-CA" sz="1800" b="0" dirty="0"/>
          </a:p>
          <a:p>
            <a:pPr>
              <a:lnSpc>
                <a:spcPts val="1600"/>
              </a:lnSpc>
            </a:pPr>
            <a:r>
              <a:rPr lang="en-CA" sz="1800" b="0" dirty="0" smtClean="0"/>
              <a:t>At the provincial level, CADTH </a:t>
            </a:r>
            <a:r>
              <a:rPr lang="en-CA" sz="1800" b="0" dirty="0"/>
              <a:t>reviews drugs for therapeutic benefit and cost effectiveness and makes reimbursement recommendations to </a:t>
            </a:r>
            <a:r>
              <a:rPr lang="en-CA" sz="1800" b="0" dirty="0" smtClean="0"/>
              <a:t>participating public payers. </a:t>
            </a:r>
            <a:endParaRPr lang="en-CA" sz="1800" b="0" dirty="0"/>
          </a:p>
          <a:p>
            <a:pPr lvl="0">
              <a:lnSpc>
                <a:spcPts val="1600"/>
              </a:lnSpc>
            </a:pPr>
            <a:endParaRPr lang="en-CA" sz="1800" i="1" dirty="0"/>
          </a:p>
          <a:p>
            <a:pPr marL="0" indent="0">
              <a:lnSpc>
                <a:spcPts val="1600"/>
              </a:lnSpc>
              <a:buNone/>
              <a:defRPr/>
            </a:pPr>
            <a:endParaRPr lang="en-CA" sz="1800" b="0" i="1" dirty="0">
              <a:solidFill>
                <a:srgbClr val="345A98"/>
              </a:solidFill>
            </a:endParaRPr>
          </a:p>
          <a:p>
            <a:pPr>
              <a:lnSpc>
                <a:spcPts val="1600"/>
              </a:lnSpc>
              <a:defRPr/>
            </a:pPr>
            <a:endParaRPr lang="en-CA" sz="1800" b="0" i="1" dirty="0" smtClean="0">
              <a:solidFill>
                <a:srgbClr val="345A98"/>
              </a:solidFill>
            </a:endParaRPr>
          </a:p>
          <a:p>
            <a:pPr>
              <a:lnSpc>
                <a:spcPts val="1600"/>
              </a:lnSpc>
              <a:defRPr/>
            </a:pPr>
            <a:endParaRPr lang="en-CA" sz="1800" b="0" i="1" dirty="0">
              <a:solidFill>
                <a:srgbClr val="345A98"/>
              </a:solidFill>
            </a:endParaRPr>
          </a:p>
          <a:p>
            <a:pPr>
              <a:lnSpc>
                <a:spcPts val="1600"/>
              </a:lnSpc>
              <a:defRPr/>
            </a:pPr>
            <a:endParaRPr lang="en-CA" sz="1800" b="0" i="1" dirty="0" smtClean="0">
              <a:solidFill>
                <a:srgbClr val="345A98"/>
              </a:solidFill>
            </a:endParaRPr>
          </a:p>
          <a:p>
            <a:pPr>
              <a:lnSpc>
                <a:spcPts val="1600"/>
              </a:lnSpc>
              <a:defRPr/>
            </a:pPr>
            <a:endParaRPr lang="en-CA" sz="1800" b="0" i="1" dirty="0" smtClean="0">
              <a:solidFill>
                <a:srgbClr val="345A98"/>
              </a:solidFill>
            </a:endParaRPr>
          </a:p>
          <a:p>
            <a:pPr marL="0" indent="0">
              <a:lnSpc>
                <a:spcPts val="1600"/>
              </a:lnSpc>
              <a:buNone/>
              <a:defRPr/>
            </a:pPr>
            <a:endParaRPr lang="en-CA" sz="1800" b="0" i="1" dirty="0">
              <a:solidFill>
                <a:srgbClr val="345A98"/>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solidFill>
                  <a:srgbClr val="FFFFFF"/>
                </a:solidFill>
              </a:rPr>
              <a:pPr/>
              <a:t>2</a:t>
            </a:fld>
            <a:endParaRPr lang="en-US">
              <a:solidFill>
                <a:srgbClr val="FFFFFF"/>
              </a:solidFill>
            </a:endParaRPr>
          </a:p>
        </p:txBody>
      </p:sp>
    </p:spTree>
    <p:extLst>
      <p:ext uri="{BB962C8B-B14F-4D97-AF65-F5344CB8AC3E}">
        <p14:creationId xmlns:p14="http://schemas.microsoft.com/office/powerpoint/2010/main" val="2568660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en-US" sz="2800" dirty="0" smtClean="0">
                <a:solidFill>
                  <a:schemeClr val="tx1"/>
                </a:solidFill>
              </a:rPr>
              <a:t>Why is this happening?  </a:t>
            </a:r>
            <a:r>
              <a:rPr lang="en-US" sz="2800" dirty="0" smtClean="0"/>
              <a:t/>
            </a:r>
            <a:br>
              <a:rPr lang="en-US" sz="2800" dirty="0" smtClean="0"/>
            </a:br>
            <a:endParaRPr lang="en-US" sz="2800" dirty="0" smtClean="0"/>
          </a:p>
        </p:txBody>
      </p:sp>
      <p:sp>
        <p:nvSpPr>
          <p:cNvPr id="27650" name="Content Placeholder 2"/>
          <p:cNvSpPr>
            <a:spLocks noGrp="1"/>
          </p:cNvSpPr>
          <p:nvPr>
            <p:ph idx="1"/>
          </p:nvPr>
        </p:nvSpPr>
        <p:spPr>
          <a:xfrm>
            <a:off x="1043880" y="980728"/>
            <a:ext cx="7848600" cy="4968552"/>
          </a:xfrm>
        </p:spPr>
        <p:txBody>
          <a:bodyPr/>
          <a:lstStyle/>
          <a:p>
            <a:pPr marL="0" indent="0">
              <a:lnSpc>
                <a:spcPts val="1600"/>
              </a:lnSpc>
              <a:buNone/>
            </a:pPr>
            <a:r>
              <a:rPr lang="en-US" sz="1800" dirty="0" smtClean="0"/>
              <a:t>R&amp;D</a:t>
            </a:r>
          </a:p>
          <a:p>
            <a:pPr>
              <a:lnSpc>
                <a:spcPts val="1600"/>
              </a:lnSpc>
              <a:buFont typeface="Wingdings" pitchFamily="2" charset="2"/>
              <a:buChar char="§"/>
            </a:pPr>
            <a:endParaRPr lang="en-US" sz="1800" b="0" dirty="0" smtClean="0"/>
          </a:p>
          <a:p>
            <a:pPr>
              <a:lnSpc>
                <a:spcPts val="1600"/>
              </a:lnSpc>
              <a:buFont typeface="Wingdings" pitchFamily="2" charset="2"/>
              <a:buChar char="§"/>
            </a:pPr>
            <a:r>
              <a:rPr lang="en-US" sz="1800" b="0" dirty="0" smtClean="0"/>
              <a:t>Evidence does not support purported link between price, IP and R&amp;D. </a:t>
            </a:r>
          </a:p>
          <a:p>
            <a:pPr>
              <a:lnSpc>
                <a:spcPts val="1600"/>
              </a:lnSpc>
              <a:buFont typeface="Wingdings" pitchFamily="2" charset="2"/>
              <a:buChar char="§"/>
            </a:pPr>
            <a:endParaRPr lang="en-US" sz="1800" b="0" dirty="0" smtClean="0"/>
          </a:p>
          <a:p>
            <a:pPr>
              <a:lnSpc>
                <a:spcPts val="1600"/>
              </a:lnSpc>
              <a:buFont typeface="Wingdings" pitchFamily="2" charset="2"/>
              <a:buChar char="§"/>
            </a:pPr>
            <a:r>
              <a:rPr lang="en-US" sz="1800" b="0" dirty="0" smtClean="0"/>
              <a:t>Other factors, such as head office location, science base, clinical trial infrastructure, population density, etc. appear to be better predictors of locus of pharmaceutical R&amp;D</a:t>
            </a:r>
          </a:p>
          <a:p>
            <a:pPr marL="0" indent="0">
              <a:lnSpc>
                <a:spcPts val="1600"/>
              </a:lnSpc>
              <a:buNone/>
            </a:pPr>
            <a:endParaRPr lang="en-US" sz="1800" b="0" dirty="0"/>
          </a:p>
          <a:p>
            <a:pPr marL="0" indent="0">
              <a:lnSpc>
                <a:spcPts val="1600"/>
              </a:lnSpc>
              <a:buNone/>
            </a:pPr>
            <a:r>
              <a:rPr lang="en-US" sz="1800" dirty="0" smtClean="0"/>
              <a:t>Price</a:t>
            </a:r>
          </a:p>
          <a:p>
            <a:pPr>
              <a:lnSpc>
                <a:spcPts val="1600"/>
              </a:lnSpc>
              <a:buFont typeface="Wingdings" pitchFamily="2" charset="2"/>
              <a:buChar char="§"/>
            </a:pPr>
            <a:endParaRPr lang="en-US" sz="1800" b="0" dirty="0"/>
          </a:p>
          <a:p>
            <a:pPr>
              <a:lnSpc>
                <a:spcPts val="1600"/>
              </a:lnSpc>
              <a:buFont typeface="Wingdings" pitchFamily="2" charset="2"/>
              <a:buChar char="§"/>
            </a:pPr>
            <a:r>
              <a:rPr lang="en-US" sz="1800" b="0" dirty="0" smtClean="0"/>
              <a:t>As noted, EU countries are taking aggressive action to control drug costs.  </a:t>
            </a:r>
          </a:p>
          <a:p>
            <a:pPr>
              <a:lnSpc>
                <a:spcPts val="1600"/>
              </a:lnSpc>
              <a:buFont typeface="Wingdings" pitchFamily="2" charset="2"/>
              <a:buChar char="§"/>
            </a:pPr>
            <a:endParaRPr lang="en-US" sz="1800" b="0" dirty="0"/>
          </a:p>
          <a:p>
            <a:pPr>
              <a:lnSpc>
                <a:spcPts val="1600"/>
              </a:lnSpc>
              <a:buFont typeface="Wingdings" pitchFamily="2" charset="2"/>
              <a:buChar char="§"/>
            </a:pPr>
            <a:r>
              <a:rPr lang="en-US" sz="1800" b="0" dirty="0" smtClean="0"/>
              <a:t>No national purchasing authority in Canada, and key decisions impacting price are made independently of one another by different F/P/T players. </a:t>
            </a:r>
          </a:p>
          <a:p>
            <a:pPr>
              <a:lnSpc>
                <a:spcPts val="1600"/>
              </a:lnSpc>
              <a:buFont typeface="Wingdings" pitchFamily="2" charset="2"/>
              <a:buChar char="§"/>
            </a:pPr>
            <a:endParaRPr lang="en-US" sz="1800" b="0" dirty="0"/>
          </a:p>
          <a:p>
            <a:pPr>
              <a:lnSpc>
                <a:spcPts val="1600"/>
              </a:lnSpc>
              <a:buFont typeface="Wingdings" pitchFamily="2" charset="2"/>
              <a:buChar char="§"/>
            </a:pPr>
            <a:r>
              <a:rPr lang="en-US" sz="1800" b="0" dirty="0" smtClean="0"/>
              <a:t>PMPRB regime not keeping up with international or industrial trends.</a:t>
            </a:r>
            <a:endParaRPr lang="en-US" sz="1800" b="0" dirty="0"/>
          </a:p>
          <a:p>
            <a:pPr>
              <a:lnSpc>
                <a:spcPts val="1600"/>
              </a:lnSpc>
              <a:buFont typeface="Wingdings" pitchFamily="2" charset="2"/>
              <a:buChar char="§"/>
            </a:pPr>
            <a:endParaRPr lang="en-CA" sz="1800" b="0" dirty="0" smtClean="0"/>
          </a:p>
        </p:txBody>
      </p:sp>
      <p:sp>
        <p:nvSpPr>
          <p:cNvPr id="2" name="Slide Number Placeholder 1"/>
          <p:cNvSpPr>
            <a:spLocks noGrp="1"/>
          </p:cNvSpPr>
          <p:nvPr>
            <p:ph type="sldNum" sz="quarter" idx="10"/>
          </p:nvPr>
        </p:nvSpPr>
        <p:spPr/>
        <p:txBody>
          <a:bodyPr/>
          <a:lstStyle/>
          <a:p>
            <a:fld id="{9AE01BED-D8E1-49C6-9412-EC47A3C5ABFB}" type="slidenum">
              <a:rPr lang="en-US" smtClean="0">
                <a:solidFill>
                  <a:srgbClr val="FFFFFF"/>
                </a:solidFill>
              </a:rPr>
              <a:pPr/>
              <a:t>20</a:t>
            </a:fld>
            <a:endParaRPr lang="en-US">
              <a:solidFill>
                <a:srgbClr val="FFFFFF"/>
              </a:solidFill>
            </a:endParaRPr>
          </a:p>
        </p:txBody>
      </p:sp>
    </p:spTree>
    <p:extLst>
      <p:ext uri="{BB962C8B-B14F-4D97-AF65-F5344CB8AC3E}">
        <p14:creationId xmlns:p14="http://schemas.microsoft.com/office/powerpoint/2010/main" val="939963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en-CA" sz="2800" dirty="0" smtClean="0">
                <a:solidFill>
                  <a:schemeClr val="accent4"/>
                </a:solidFill>
              </a:rPr>
              <a:t>Payers are concerned about sustainability</a:t>
            </a:r>
            <a:r>
              <a:rPr lang="en-CA" sz="2400" dirty="0" smtClean="0">
                <a:solidFill>
                  <a:schemeClr val="tx1"/>
                </a:solidFill>
              </a:rPr>
              <a:t>			</a:t>
            </a:r>
            <a:endParaRPr lang="en-US" sz="2800" dirty="0" smtClean="0"/>
          </a:p>
        </p:txBody>
      </p:sp>
      <p:sp>
        <p:nvSpPr>
          <p:cNvPr id="2" name="Slide Number Placeholder 1"/>
          <p:cNvSpPr>
            <a:spLocks noGrp="1"/>
          </p:cNvSpPr>
          <p:nvPr>
            <p:ph type="sldNum" sz="quarter" idx="10"/>
          </p:nvPr>
        </p:nvSpPr>
        <p:spPr/>
        <p:txBody>
          <a:bodyPr/>
          <a:lstStyle/>
          <a:p>
            <a:fld id="{9AE01BED-D8E1-49C6-9412-EC47A3C5ABFB}" type="slidenum">
              <a:rPr lang="en-US" smtClean="0"/>
              <a:pPr/>
              <a:t>21</a:t>
            </a:fld>
            <a:endParaRPr lang="en-US"/>
          </a:p>
        </p:txBody>
      </p:sp>
      <p:sp>
        <p:nvSpPr>
          <p:cNvPr id="6" name="Content Placeholder 2"/>
          <p:cNvSpPr>
            <a:spLocks noGrp="1"/>
          </p:cNvSpPr>
          <p:nvPr>
            <p:ph idx="1"/>
          </p:nvPr>
        </p:nvSpPr>
        <p:spPr>
          <a:xfrm>
            <a:off x="1043608" y="1034448"/>
            <a:ext cx="7992888" cy="5040560"/>
          </a:xfrm>
        </p:spPr>
        <p:txBody>
          <a:bodyPr/>
          <a:lstStyle/>
          <a:p>
            <a:pPr marL="342900" lvl="1" indent="0">
              <a:buNone/>
            </a:pPr>
            <a:r>
              <a:rPr lang="en-US" sz="1800" b="1" i="1" dirty="0" smtClean="0"/>
              <a:t>“The (provincial drug plan) programs are starting to face extreme financial constraints. The growth that we’re seeing in some categories of drugs is far beyond what were ever anticipated four or five years ago.” </a:t>
            </a:r>
            <a:endParaRPr lang="en-US" sz="1800" b="1" i="1" dirty="0"/>
          </a:p>
          <a:p>
            <a:pPr lvl="3"/>
            <a:r>
              <a:rPr lang="en-US" dirty="0" smtClean="0"/>
              <a:t>Fred Horne, Alberta Minister of Health, speaking at April 7, 2014 CADTH symposium</a:t>
            </a:r>
          </a:p>
          <a:p>
            <a:pPr lvl="3">
              <a:buFont typeface="Arial Narrow" panose="020B0606020202030204" pitchFamily="34" charset="0"/>
              <a:buChar char="-"/>
            </a:pPr>
            <a:endParaRPr lang="en-US" dirty="0"/>
          </a:p>
          <a:p>
            <a:pPr marL="342900" lvl="1" indent="0">
              <a:buNone/>
            </a:pPr>
            <a:endParaRPr lang="en-CA" sz="1800" i="1" dirty="0" smtClean="0"/>
          </a:p>
          <a:p>
            <a:pPr marL="342900" lvl="1" indent="0">
              <a:buNone/>
            </a:pPr>
            <a:r>
              <a:rPr lang="en-CA" sz="1800" b="1" i="1" dirty="0" smtClean="0"/>
              <a:t>“</a:t>
            </a:r>
            <a:r>
              <a:rPr lang="en-CA" sz="1800" b="1" i="1" dirty="0"/>
              <a:t>We’re now at a point where ongoing sustainability of meaningful prescription drug coverage is threatened for a vast number of Canadians. In the past few years alone, the number of very-high-cost medications for genetic disorders, cancer and auto-immune diseases has increased substantially -- and this trend is expected to </a:t>
            </a:r>
            <a:r>
              <a:rPr lang="en-CA" sz="1800" b="1" i="1" dirty="0" smtClean="0"/>
              <a:t>continue.</a:t>
            </a:r>
          </a:p>
          <a:p>
            <a:pPr lvl="3"/>
            <a:r>
              <a:rPr lang="en-US" b="0" dirty="0" smtClean="0"/>
              <a:t>Frank </a:t>
            </a:r>
            <a:r>
              <a:rPr lang="en-US" b="0" dirty="0" err="1" smtClean="0"/>
              <a:t>Swedlove</a:t>
            </a:r>
            <a:r>
              <a:rPr lang="en-US" b="0" dirty="0" smtClean="0"/>
              <a:t>, President of CLHIA,  speaking at the October 30, 2013 Conference Board 2</a:t>
            </a:r>
            <a:r>
              <a:rPr lang="en-US" b="0" baseline="30000" dirty="0" smtClean="0"/>
              <a:t>nd</a:t>
            </a:r>
            <a:r>
              <a:rPr lang="en-US" b="0" dirty="0" smtClean="0"/>
              <a:t> Summit on Sustainable Health Care</a:t>
            </a:r>
          </a:p>
          <a:p>
            <a:pPr>
              <a:buFont typeface="Wingdings" pitchFamily="2" charset="2"/>
              <a:buChar char="§"/>
            </a:pPr>
            <a:endParaRPr lang="en-US" sz="1800" dirty="0" smtClean="0">
              <a:solidFill>
                <a:schemeClr val="tx1"/>
              </a:solidFill>
            </a:endParaRPr>
          </a:p>
        </p:txBody>
      </p:sp>
    </p:spTree>
    <p:extLst>
      <p:ext uri="{BB962C8B-B14F-4D97-AF65-F5344CB8AC3E}">
        <p14:creationId xmlns:p14="http://schemas.microsoft.com/office/powerpoint/2010/main" val="3610190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8077200" cy="714364"/>
          </a:xfrm>
        </p:spPr>
        <p:txBody>
          <a:bodyPr/>
          <a:lstStyle/>
          <a:p>
            <a:r>
              <a:rPr lang="en-US" sz="2800" dirty="0" smtClean="0">
                <a:solidFill>
                  <a:schemeClr val="accent4"/>
                </a:solidFill>
              </a:rPr>
              <a:t>What’s next for the PMPRB? </a:t>
            </a:r>
            <a:endParaRPr lang="en-US" sz="2400" b="0" dirty="0" smtClean="0"/>
          </a:p>
        </p:txBody>
      </p:sp>
      <p:sp>
        <p:nvSpPr>
          <p:cNvPr id="27650" name="Content Placeholder 2"/>
          <p:cNvSpPr>
            <a:spLocks noGrp="1"/>
          </p:cNvSpPr>
          <p:nvPr>
            <p:ph idx="1"/>
          </p:nvPr>
        </p:nvSpPr>
        <p:spPr>
          <a:xfrm>
            <a:off x="1043608" y="980728"/>
            <a:ext cx="7848600" cy="4896544"/>
          </a:xfrm>
        </p:spPr>
        <p:txBody>
          <a:bodyPr/>
          <a:lstStyle/>
          <a:p>
            <a:pPr>
              <a:lnSpc>
                <a:spcPts val="1600"/>
              </a:lnSpc>
            </a:pPr>
            <a:r>
              <a:rPr lang="en-CA" sz="1800" b="0" dirty="0" smtClean="0"/>
              <a:t>In 1987, Canada signalled its willingness to pay its “fair share” of international drug development costs with enactment of present day drug patent policy – Bill C-22. </a:t>
            </a:r>
          </a:p>
          <a:p>
            <a:pPr marL="0" indent="0">
              <a:lnSpc>
                <a:spcPts val="1600"/>
              </a:lnSpc>
              <a:buNone/>
            </a:pPr>
            <a:endParaRPr lang="en-CA" sz="1800" b="0" dirty="0" smtClean="0"/>
          </a:p>
          <a:p>
            <a:pPr>
              <a:lnSpc>
                <a:spcPts val="1600"/>
              </a:lnSpc>
            </a:pPr>
            <a:r>
              <a:rPr lang="en-CA" sz="1800" b="0" dirty="0" smtClean="0"/>
              <a:t>Bill C-22 also created PMPRB as consumer protection “pillar” of that policy. </a:t>
            </a:r>
          </a:p>
          <a:p>
            <a:pPr>
              <a:lnSpc>
                <a:spcPts val="1600"/>
              </a:lnSpc>
            </a:pPr>
            <a:endParaRPr lang="en-CA" sz="1800" b="0" dirty="0"/>
          </a:p>
          <a:p>
            <a:pPr>
              <a:lnSpc>
                <a:spcPts val="1600"/>
              </a:lnSpc>
            </a:pPr>
            <a:r>
              <a:rPr lang="en-CA" sz="1800" b="0" dirty="0" smtClean="0"/>
              <a:t>PMPRB7 selected on basis of assumption that by offering comparable “fair” prices and patent rights, Canada would come to “emulate” R&amp;D levels in these countries. </a:t>
            </a:r>
          </a:p>
          <a:p>
            <a:pPr>
              <a:lnSpc>
                <a:spcPts val="1600"/>
              </a:lnSpc>
            </a:pPr>
            <a:endParaRPr lang="en-CA" sz="1800" b="0" dirty="0"/>
          </a:p>
          <a:p>
            <a:pPr>
              <a:lnSpc>
                <a:spcPts val="1600"/>
              </a:lnSpc>
            </a:pPr>
            <a:r>
              <a:rPr lang="en-CA" sz="1800" b="0" dirty="0" smtClean="0"/>
              <a:t>With Canadian prices approaching second highest of PMPRB7 and R&amp;D at record lows, that assumption now being questioned, as is relevance of PMPRB. </a:t>
            </a:r>
          </a:p>
          <a:p>
            <a:pPr>
              <a:lnSpc>
                <a:spcPts val="1600"/>
              </a:lnSpc>
            </a:pPr>
            <a:endParaRPr lang="en-CA" sz="1800" b="0" dirty="0"/>
          </a:p>
          <a:p>
            <a:pPr>
              <a:lnSpc>
                <a:spcPts val="1600"/>
              </a:lnSpc>
            </a:pPr>
            <a:r>
              <a:rPr lang="en-CA" sz="1800" b="0" dirty="0" smtClean="0"/>
              <a:t>Timing opportune for fresh look at  PMPRB framework in light of current CETA changes, sustainability concerns and </a:t>
            </a:r>
            <a:r>
              <a:rPr lang="en-CA" sz="1800" b="0" dirty="0" err="1" smtClean="0"/>
              <a:t>GoC</a:t>
            </a:r>
            <a:r>
              <a:rPr lang="en-CA" sz="1800" b="0" dirty="0" smtClean="0"/>
              <a:t> priorities (</a:t>
            </a:r>
            <a:r>
              <a:rPr lang="en-CA" sz="1800" b="0" dirty="0" err="1" smtClean="0"/>
              <a:t>eg</a:t>
            </a:r>
            <a:r>
              <a:rPr lang="en-CA" sz="1800" b="0" dirty="0" smtClean="0"/>
              <a:t>. price gap, defending consumers). </a:t>
            </a:r>
          </a:p>
          <a:p>
            <a:pPr marL="0" indent="0">
              <a:lnSpc>
                <a:spcPts val="1600"/>
              </a:lnSpc>
              <a:buNone/>
            </a:pPr>
            <a:endParaRPr lang="en-CA" sz="1800" b="0" dirty="0" smtClean="0"/>
          </a:p>
          <a:p>
            <a:pPr marL="0" indent="0">
              <a:lnSpc>
                <a:spcPts val="1600"/>
              </a:lnSpc>
              <a:buNone/>
            </a:pPr>
            <a:endParaRPr lang="en-CA" sz="1800" dirty="0" smtClean="0"/>
          </a:p>
          <a:p>
            <a:pPr marL="0" indent="0">
              <a:lnSpc>
                <a:spcPts val="1600"/>
              </a:lnSpc>
              <a:buNone/>
            </a:pPr>
            <a:r>
              <a:rPr lang="en-CA" sz="1800" dirty="0" smtClean="0"/>
              <a:t>PMPRB to publish new three year strategic plan in spring 2015 – stay tuned…</a:t>
            </a:r>
            <a:endParaRPr lang="en-CA" sz="1800" dirty="0"/>
          </a:p>
        </p:txBody>
      </p:sp>
      <p:sp>
        <p:nvSpPr>
          <p:cNvPr id="2" name="Slide Number Placeholder 1"/>
          <p:cNvSpPr>
            <a:spLocks noGrp="1"/>
          </p:cNvSpPr>
          <p:nvPr>
            <p:ph type="sldNum" sz="quarter" idx="10"/>
          </p:nvPr>
        </p:nvSpPr>
        <p:spPr/>
        <p:txBody>
          <a:bodyPr/>
          <a:lstStyle/>
          <a:p>
            <a:fld id="{9AE01BED-D8E1-49C6-9412-EC47A3C5ABFB}" type="slidenum">
              <a:rPr lang="en-US" smtClean="0">
                <a:solidFill>
                  <a:srgbClr val="FFFFFF"/>
                </a:solidFill>
              </a:rPr>
              <a:pPr/>
              <a:t>22</a:t>
            </a:fld>
            <a:endParaRPr lang="en-US">
              <a:solidFill>
                <a:srgbClr val="FFFFFF"/>
              </a:solidFill>
            </a:endParaRPr>
          </a:p>
        </p:txBody>
      </p:sp>
    </p:spTree>
    <p:extLst>
      <p:ext uri="{BB962C8B-B14F-4D97-AF65-F5344CB8AC3E}">
        <p14:creationId xmlns:p14="http://schemas.microsoft.com/office/powerpoint/2010/main" val="1204239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body" idx="4294967295"/>
          </p:nvPr>
        </p:nvSpPr>
        <p:spPr>
          <a:xfrm>
            <a:off x="1115615" y="755424"/>
            <a:ext cx="7632849" cy="1233416"/>
          </a:xfrm>
        </p:spPr>
        <p:txBody>
          <a:bodyPr/>
          <a:lstStyle/>
          <a:p>
            <a:pPr algn="ctr">
              <a:buFont typeface="Wingdings" pitchFamily="-60" charset="2"/>
              <a:buNone/>
            </a:pPr>
            <a:r>
              <a:rPr lang="en-US" sz="3600" dirty="0" smtClean="0">
                <a:solidFill>
                  <a:schemeClr val="tx1"/>
                </a:solidFill>
              </a:rPr>
              <a:t>Thank you.</a:t>
            </a:r>
          </a:p>
          <a:p>
            <a:pPr algn="ctr">
              <a:buFont typeface="Wingdings" pitchFamily="-60" charset="2"/>
              <a:buNone/>
            </a:pPr>
            <a:r>
              <a:rPr lang="en-US" sz="3600" dirty="0" smtClean="0">
                <a:solidFill>
                  <a:schemeClr val="tx1"/>
                </a:solidFill>
              </a:rPr>
              <a:t>Merci.</a:t>
            </a:r>
          </a:p>
          <a:p>
            <a:pPr algn="ctr">
              <a:buFont typeface="Wingdings" pitchFamily="-60" charset="2"/>
              <a:buNone/>
            </a:pPr>
            <a:endParaRPr lang="en-US" sz="3600" dirty="0" smtClean="0">
              <a:solidFill>
                <a:schemeClr val="tx1"/>
              </a:solidFill>
            </a:endParaRPr>
          </a:p>
          <a:p>
            <a:pPr algn="ctr">
              <a:buNone/>
            </a:pPr>
            <a:r>
              <a:rPr lang="en-US" sz="3600" dirty="0" smtClean="0">
                <a:solidFill>
                  <a:schemeClr val="tx1"/>
                </a:solidFill>
                <a:hlinkClick r:id="rId3"/>
              </a:rPr>
              <a:t>www.pmprb-cepmb.gc.ca</a:t>
            </a:r>
            <a:endParaRPr lang="en-US" sz="3600" dirty="0" smtClean="0">
              <a:solidFill>
                <a:schemeClr val="tx1"/>
              </a:solidFill>
            </a:endParaRPr>
          </a:p>
          <a:p>
            <a:pPr algn="ctr">
              <a:buNone/>
            </a:pPr>
            <a:endParaRPr lang="en-US" dirty="0" smtClean="0">
              <a:solidFill>
                <a:schemeClr val="tx1"/>
              </a:solidFill>
            </a:endParaRPr>
          </a:p>
          <a:p>
            <a:pPr algn="ctr">
              <a:buNone/>
            </a:pPr>
            <a:r>
              <a:rPr lang="en-US" dirty="0" smtClean="0">
                <a:solidFill>
                  <a:schemeClr val="tx1"/>
                </a:solidFill>
              </a:rPr>
              <a:t>Twitter</a:t>
            </a:r>
            <a:r>
              <a:rPr lang="en-US" dirty="0">
                <a:solidFill>
                  <a:schemeClr val="tx1"/>
                </a:solidFill>
              </a:rPr>
              <a:t>: </a:t>
            </a:r>
            <a:r>
              <a:rPr lang="en-US" dirty="0" smtClean="0">
                <a:solidFill>
                  <a:schemeClr val="tx1"/>
                </a:solidFill>
              </a:rPr>
              <a:t>@PMPRB_CEPMB</a:t>
            </a:r>
          </a:p>
        </p:txBody>
      </p:sp>
      <p:sp>
        <p:nvSpPr>
          <p:cNvPr id="50178" name="Slide Number Placeholder 3"/>
          <p:cNvSpPr txBox="1">
            <a:spLocks noGrp="1"/>
          </p:cNvSpPr>
          <p:nvPr/>
        </p:nvSpPr>
        <p:spPr bwMode="auto">
          <a:xfrm>
            <a:off x="152400" y="6245225"/>
            <a:ext cx="609600" cy="476250"/>
          </a:xfrm>
          <a:prstGeom prst="rect">
            <a:avLst/>
          </a:prstGeom>
          <a:noFill/>
          <a:ln w="9525">
            <a:noFill/>
            <a:miter lim="800000"/>
            <a:headEnd/>
            <a:tailEnd/>
          </a:ln>
        </p:spPr>
        <p:txBody>
          <a:bodyPr anchor="b">
            <a:prstTxWarp prst="textNoShape">
              <a:avLst/>
            </a:prstTxWarp>
          </a:bodyPr>
          <a:lstStyle/>
          <a:p>
            <a:pPr algn="r"/>
            <a:fld id="{17016D0D-139E-4D90-9504-C6C651D5A083}" type="slidenum">
              <a:rPr lang="en-US" sz="1400">
                <a:solidFill>
                  <a:schemeClr val="bg1"/>
                </a:solidFill>
              </a:rPr>
              <a:pPr algn="r"/>
              <a:t>23</a:t>
            </a:fld>
            <a:endParaRPr lang="en-US" sz="1400"/>
          </a:p>
        </p:txBody>
      </p:sp>
    </p:spTree>
    <p:extLst>
      <p:ext uri="{BB962C8B-B14F-4D97-AF65-F5344CB8AC3E}">
        <p14:creationId xmlns:p14="http://schemas.microsoft.com/office/powerpoint/2010/main" val="557204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90924"/>
            <a:ext cx="8077200" cy="714364"/>
          </a:xfrm>
        </p:spPr>
        <p:txBody>
          <a:bodyPr anchor="ctr"/>
          <a:lstStyle/>
          <a:p>
            <a:r>
              <a:rPr lang="en-US" sz="2800" dirty="0" smtClean="0">
                <a:solidFill>
                  <a:srgbClr val="002060"/>
                </a:solidFill>
              </a:rPr>
              <a:t>Pricing and reimbursement (continued)</a:t>
            </a:r>
          </a:p>
        </p:txBody>
      </p:sp>
      <p:sp>
        <p:nvSpPr>
          <p:cNvPr id="27650" name="Content Placeholder 2"/>
          <p:cNvSpPr>
            <a:spLocks noGrp="1"/>
          </p:cNvSpPr>
          <p:nvPr>
            <p:ph idx="1"/>
          </p:nvPr>
        </p:nvSpPr>
        <p:spPr>
          <a:xfrm>
            <a:off x="1043608" y="980728"/>
            <a:ext cx="7848600" cy="4968552"/>
          </a:xfrm>
        </p:spPr>
        <p:txBody>
          <a:bodyPr/>
          <a:lstStyle/>
          <a:p>
            <a:pPr lvl="0">
              <a:lnSpc>
                <a:spcPts val="1600"/>
              </a:lnSpc>
            </a:pPr>
            <a:r>
              <a:rPr lang="en-CA" sz="1800" b="0" dirty="0" smtClean="0"/>
              <a:t>Provincial and territorial </a:t>
            </a:r>
            <a:r>
              <a:rPr lang="en-CA" sz="1800" b="0" dirty="0"/>
              <a:t>health ministries negotiate prices directly with manufacturers, either individually or under the </a:t>
            </a:r>
            <a:r>
              <a:rPr lang="en-CA" sz="1800" b="0" dirty="0" smtClean="0"/>
              <a:t>auspices of the </a:t>
            </a:r>
            <a:r>
              <a:rPr lang="en-CA" sz="1800" b="0" dirty="0" err="1" smtClean="0"/>
              <a:t>pCPA</a:t>
            </a:r>
            <a:r>
              <a:rPr lang="en-CA" sz="1800" b="0" dirty="0"/>
              <a:t>. </a:t>
            </a:r>
          </a:p>
          <a:p>
            <a:pPr marL="0" lvl="0" indent="0">
              <a:lnSpc>
                <a:spcPts val="1600"/>
              </a:lnSpc>
              <a:buNone/>
            </a:pPr>
            <a:r>
              <a:rPr lang="en-CA" sz="1800" b="0" dirty="0"/>
              <a:t> </a:t>
            </a:r>
          </a:p>
          <a:p>
            <a:pPr lvl="0">
              <a:lnSpc>
                <a:spcPts val="1600"/>
              </a:lnSpc>
            </a:pPr>
            <a:r>
              <a:rPr lang="en-CA" sz="1800" b="0" dirty="0"/>
              <a:t>Private insurers manage employer-sponsored drug plans and also negotiate prices with manufacturers, </a:t>
            </a:r>
            <a:r>
              <a:rPr lang="en-CA" sz="1800" b="0" dirty="0" smtClean="0"/>
              <a:t>but </a:t>
            </a:r>
            <a:r>
              <a:rPr lang="en-CA" sz="1800" b="0" dirty="0"/>
              <a:t>wield </a:t>
            </a:r>
            <a:r>
              <a:rPr lang="en-CA" sz="1800" b="0" dirty="0" smtClean="0"/>
              <a:t>less </a:t>
            </a:r>
            <a:r>
              <a:rPr lang="en-CA" sz="1800" b="0" dirty="0"/>
              <a:t>purchasing power than </a:t>
            </a:r>
            <a:r>
              <a:rPr lang="en-CA" sz="1800" b="0" dirty="0" smtClean="0"/>
              <a:t>provinces.</a:t>
            </a:r>
            <a:endParaRPr lang="en-CA" sz="1800" b="0" dirty="0"/>
          </a:p>
          <a:p>
            <a:pPr lvl="0">
              <a:lnSpc>
                <a:spcPts val="1600"/>
              </a:lnSpc>
            </a:pPr>
            <a:endParaRPr lang="en-CA" sz="1800" b="0" dirty="0"/>
          </a:p>
          <a:p>
            <a:pPr lvl="0">
              <a:lnSpc>
                <a:spcPts val="1600"/>
              </a:lnSpc>
            </a:pPr>
            <a:r>
              <a:rPr lang="en-CA" sz="1800" b="0" dirty="0" smtClean="0"/>
              <a:t>Uninsured Canadians (mainly the working poor) pay for prescription drugs at “list</a:t>
            </a:r>
            <a:r>
              <a:rPr lang="en-CA" sz="1800" b="0" dirty="0"/>
              <a:t>” </a:t>
            </a:r>
            <a:r>
              <a:rPr lang="en-CA" sz="1800" b="0" dirty="0" smtClean="0"/>
              <a:t>prices. </a:t>
            </a:r>
          </a:p>
          <a:p>
            <a:pPr lvl="0">
              <a:lnSpc>
                <a:spcPts val="1600"/>
              </a:lnSpc>
            </a:pPr>
            <a:endParaRPr lang="en-CA" sz="1800" b="0" dirty="0"/>
          </a:p>
          <a:p>
            <a:pPr lvl="0">
              <a:lnSpc>
                <a:spcPts val="1600"/>
              </a:lnSpc>
            </a:pPr>
            <a:r>
              <a:rPr lang="en-CA" sz="1800" b="0" dirty="0" smtClean="0"/>
              <a:t>One in ten Canadians said to be unable to afford to fill their prescriptions (CMAJ 2012).</a:t>
            </a:r>
          </a:p>
          <a:p>
            <a:pPr lvl="0">
              <a:lnSpc>
                <a:spcPts val="1600"/>
              </a:lnSpc>
            </a:pPr>
            <a:endParaRPr lang="en-CA" sz="1800" b="0" dirty="0"/>
          </a:p>
          <a:p>
            <a:pPr lvl="0">
              <a:lnSpc>
                <a:spcPts val="1600"/>
              </a:lnSpc>
            </a:pPr>
            <a:endParaRPr lang="en-CA" sz="1800" b="0" dirty="0" smtClean="0"/>
          </a:p>
          <a:p>
            <a:pPr lvl="0">
              <a:lnSpc>
                <a:spcPts val="1600"/>
              </a:lnSpc>
            </a:pPr>
            <a:endParaRPr lang="en-CA" sz="1800" b="0" dirty="0"/>
          </a:p>
          <a:p>
            <a:pPr marL="0" lvl="0" indent="0">
              <a:lnSpc>
                <a:spcPts val="1600"/>
              </a:lnSpc>
              <a:buNone/>
            </a:pPr>
            <a:endParaRPr lang="en-CA" sz="1800" b="0" dirty="0"/>
          </a:p>
          <a:p>
            <a:pPr marL="0" lvl="0" indent="0">
              <a:lnSpc>
                <a:spcPts val="1600"/>
              </a:lnSpc>
              <a:buNone/>
            </a:pPr>
            <a:endParaRPr lang="en-CA" sz="1600" b="0" dirty="0" smtClean="0"/>
          </a:p>
          <a:p>
            <a:pPr lvl="0">
              <a:lnSpc>
                <a:spcPts val="1600"/>
              </a:lnSpc>
            </a:pPr>
            <a:endParaRPr lang="en-CA" sz="1600" b="0" dirty="0"/>
          </a:p>
          <a:p>
            <a:pPr lvl="0">
              <a:lnSpc>
                <a:spcPts val="1600"/>
              </a:lnSpc>
            </a:pPr>
            <a:endParaRPr lang="en-CA" sz="1600" b="0" dirty="0"/>
          </a:p>
          <a:p>
            <a:pPr>
              <a:lnSpc>
                <a:spcPts val="1600"/>
              </a:lnSpc>
              <a:buFont typeface="Wingdings" pitchFamily="2" charset="2"/>
              <a:buChar char="§"/>
            </a:pPr>
            <a:endParaRPr lang="en-CA" sz="1800" b="0" dirty="0" smtClean="0">
              <a:solidFill>
                <a:srgbClr val="345A98"/>
              </a:solidFill>
            </a:endParaRPr>
          </a:p>
          <a:p>
            <a:pPr marL="0" indent="0">
              <a:lnSpc>
                <a:spcPts val="1600"/>
              </a:lnSpc>
              <a:buNone/>
              <a:defRPr/>
            </a:pPr>
            <a:endParaRPr lang="en-CA" sz="1800" b="0" dirty="0">
              <a:solidFill>
                <a:srgbClr val="345A98"/>
              </a:solidFill>
            </a:endParaRPr>
          </a:p>
          <a:p>
            <a:pPr marL="0" indent="0">
              <a:lnSpc>
                <a:spcPts val="1600"/>
              </a:lnSpc>
              <a:buNone/>
              <a:defRPr/>
            </a:pPr>
            <a:endParaRPr lang="en-CA" sz="1800" b="0" dirty="0" smtClean="0">
              <a:solidFill>
                <a:srgbClr val="345A98"/>
              </a:solidFill>
            </a:endParaRPr>
          </a:p>
          <a:p>
            <a:pPr marL="0" indent="0">
              <a:lnSpc>
                <a:spcPts val="1600"/>
              </a:lnSpc>
              <a:buNone/>
              <a:defRPr/>
            </a:pPr>
            <a:endParaRPr lang="en-CA" sz="1800" b="0" i="1" dirty="0">
              <a:solidFill>
                <a:srgbClr val="345A98"/>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solidFill>
                  <a:srgbClr val="FFFFFF"/>
                </a:solidFill>
              </a:rPr>
              <a:pPr/>
              <a:t>3</a:t>
            </a:fld>
            <a:endParaRPr lang="en-US">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12697728"/>
              </p:ext>
            </p:extLst>
          </p:nvPr>
        </p:nvGraphicFramePr>
        <p:xfrm>
          <a:off x="2195736" y="4005064"/>
          <a:ext cx="4680524" cy="1483360"/>
        </p:xfrm>
        <a:graphic>
          <a:graphicData uri="http://schemas.openxmlformats.org/drawingml/2006/table">
            <a:tbl>
              <a:tblPr firstRow="1" bandRow="1">
                <a:tableStyleId>{5C22544A-7EE6-4342-B048-85BDC9FD1C3A}</a:tableStyleId>
              </a:tblPr>
              <a:tblGrid>
                <a:gridCol w="2340262"/>
                <a:gridCol w="2340262"/>
              </a:tblGrid>
              <a:tr h="370840">
                <a:tc>
                  <a:txBody>
                    <a:bodyPr/>
                    <a:lstStyle/>
                    <a:p>
                      <a:pPr algn="ctr"/>
                      <a:r>
                        <a:rPr lang="en-CA" dirty="0" smtClean="0"/>
                        <a:t>Payer</a:t>
                      </a:r>
                      <a:endParaRPr lang="en-CA" dirty="0"/>
                    </a:p>
                  </a:txBody>
                  <a:tcPr/>
                </a:tc>
                <a:tc>
                  <a:txBody>
                    <a:bodyPr/>
                    <a:lstStyle/>
                    <a:p>
                      <a:pPr algn="ctr"/>
                      <a:r>
                        <a:rPr lang="en-CA" dirty="0" smtClean="0"/>
                        <a:t>Share of drug costs</a:t>
                      </a:r>
                      <a:endParaRPr lang="en-CA" dirty="0"/>
                    </a:p>
                  </a:txBody>
                  <a:tcPr/>
                </a:tc>
              </a:tr>
              <a:tr h="370840">
                <a:tc>
                  <a:txBody>
                    <a:bodyPr/>
                    <a:lstStyle/>
                    <a:p>
                      <a:r>
                        <a:rPr lang="en-CA" dirty="0" smtClean="0"/>
                        <a:t>Public insurance</a:t>
                      </a:r>
                      <a:endParaRPr lang="en-CA" dirty="0"/>
                    </a:p>
                  </a:txBody>
                  <a:tcPr/>
                </a:tc>
                <a:tc>
                  <a:txBody>
                    <a:bodyPr/>
                    <a:lstStyle/>
                    <a:p>
                      <a:pPr algn="ctr"/>
                      <a:r>
                        <a:rPr lang="en-CA" dirty="0" smtClean="0"/>
                        <a:t>42%</a:t>
                      </a:r>
                      <a:endParaRPr lang="en-CA" dirty="0"/>
                    </a:p>
                  </a:txBody>
                  <a:tcPr/>
                </a:tc>
              </a:tr>
              <a:tr h="370840">
                <a:tc>
                  <a:txBody>
                    <a:bodyPr/>
                    <a:lstStyle/>
                    <a:p>
                      <a:r>
                        <a:rPr lang="en-CA" dirty="0" smtClean="0"/>
                        <a:t>Private insurance</a:t>
                      </a:r>
                      <a:endParaRPr lang="en-CA" dirty="0"/>
                    </a:p>
                  </a:txBody>
                  <a:tcPr/>
                </a:tc>
                <a:tc>
                  <a:txBody>
                    <a:bodyPr/>
                    <a:lstStyle/>
                    <a:p>
                      <a:pPr algn="ctr"/>
                      <a:r>
                        <a:rPr lang="en-CA" dirty="0" smtClean="0"/>
                        <a:t>35%</a:t>
                      </a:r>
                      <a:endParaRPr lang="en-CA" dirty="0"/>
                    </a:p>
                  </a:txBody>
                  <a:tcPr/>
                </a:tc>
              </a:tr>
              <a:tr h="370840">
                <a:tc>
                  <a:txBody>
                    <a:bodyPr/>
                    <a:lstStyle/>
                    <a:p>
                      <a:r>
                        <a:rPr lang="en-CA" dirty="0" smtClean="0"/>
                        <a:t>Out-of-pocket (uninsured)</a:t>
                      </a:r>
                      <a:endParaRPr lang="en-CA" dirty="0"/>
                    </a:p>
                  </a:txBody>
                  <a:tcPr/>
                </a:tc>
                <a:tc>
                  <a:txBody>
                    <a:bodyPr/>
                    <a:lstStyle/>
                    <a:p>
                      <a:pPr algn="ctr"/>
                      <a:r>
                        <a:rPr lang="en-CA" dirty="0" smtClean="0"/>
                        <a:t>23%</a:t>
                      </a:r>
                      <a:endParaRPr lang="en-CA" dirty="0"/>
                    </a:p>
                  </a:txBody>
                  <a:tcPr/>
                </a:tc>
              </a:tr>
            </a:tbl>
          </a:graphicData>
        </a:graphic>
      </p:graphicFrame>
    </p:spTree>
    <p:extLst>
      <p:ext uri="{BB962C8B-B14F-4D97-AF65-F5344CB8AC3E}">
        <p14:creationId xmlns:p14="http://schemas.microsoft.com/office/powerpoint/2010/main" val="2641139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en-CA" sz="2800" dirty="0" smtClean="0">
                <a:solidFill>
                  <a:schemeClr val="tx1"/>
                </a:solidFill>
              </a:rPr>
              <a:t>Pharmaceutical Regulation in Canada is Shared</a:t>
            </a:r>
            <a:r>
              <a:rPr lang="en-US" sz="2800" dirty="0" smtClean="0"/>
              <a:t/>
            </a:r>
            <a:br>
              <a:rPr lang="en-US" sz="2800" dirty="0" smtClean="0"/>
            </a:br>
            <a:endParaRPr lang="en-US" sz="2800" dirty="0" smtClean="0"/>
          </a:p>
        </p:txBody>
      </p:sp>
      <p:sp>
        <p:nvSpPr>
          <p:cNvPr id="2" name="Slide Number Placeholder 1"/>
          <p:cNvSpPr>
            <a:spLocks noGrp="1"/>
          </p:cNvSpPr>
          <p:nvPr>
            <p:ph type="sldNum" sz="quarter" idx="10"/>
          </p:nvPr>
        </p:nvSpPr>
        <p:spPr/>
        <p:txBody>
          <a:bodyPr/>
          <a:lstStyle/>
          <a:p>
            <a:fld id="{9AE01BED-D8E1-49C6-9412-EC47A3C5ABFB}" type="slidenum">
              <a:rPr lang="en-US" smtClean="0">
                <a:solidFill>
                  <a:srgbClr val="FFFFFF"/>
                </a:solidFill>
              </a:rPr>
              <a:pPr/>
              <a:t>4</a:t>
            </a:fld>
            <a:endParaRPr lang="en-US">
              <a:solidFill>
                <a:srgbClr val="FFFFFF"/>
              </a:solidFill>
            </a:endParaRPr>
          </a:p>
        </p:txBody>
      </p:sp>
      <p:sp>
        <p:nvSpPr>
          <p:cNvPr id="5" name="TextBox 4"/>
          <p:cNvSpPr txBox="1"/>
          <p:nvPr/>
        </p:nvSpPr>
        <p:spPr>
          <a:xfrm>
            <a:off x="2227655" y="1124744"/>
            <a:ext cx="5472608" cy="677108"/>
          </a:xfrm>
          <a:prstGeom prst="rect">
            <a:avLst/>
          </a:prstGeom>
          <a:noFill/>
        </p:spPr>
        <p:txBody>
          <a:bodyPr wrap="square" rtlCol="0">
            <a:spAutoFit/>
          </a:bodyPr>
          <a:lstStyle/>
          <a:p>
            <a:pPr algn="ctr"/>
            <a:r>
              <a:rPr lang="en-US" sz="1400" b="1" dirty="0" smtClean="0">
                <a:solidFill>
                  <a:srgbClr val="003366"/>
                </a:solidFill>
              </a:rPr>
              <a:t>PMPRB</a:t>
            </a:r>
            <a:r>
              <a:rPr lang="en-US" sz="1400" dirty="0" smtClean="0">
                <a:solidFill>
                  <a:srgbClr val="003366"/>
                </a:solidFill>
              </a:rPr>
              <a:t> </a:t>
            </a:r>
          </a:p>
          <a:p>
            <a:pPr algn="ctr"/>
            <a:r>
              <a:rPr lang="en-US" sz="1200" dirty="0" smtClean="0">
                <a:solidFill>
                  <a:srgbClr val="003366"/>
                </a:solidFill>
              </a:rPr>
              <a:t>Jurisdiction covers </a:t>
            </a:r>
            <a:r>
              <a:rPr lang="en-US" sz="1200" u="sng" dirty="0" smtClean="0">
                <a:solidFill>
                  <a:srgbClr val="003366"/>
                </a:solidFill>
              </a:rPr>
              <a:t>patented</a:t>
            </a:r>
            <a:r>
              <a:rPr lang="en-US" sz="1200" dirty="0" smtClean="0">
                <a:solidFill>
                  <a:srgbClr val="003366"/>
                </a:solidFill>
              </a:rPr>
              <a:t> drug products </a:t>
            </a:r>
            <a:r>
              <a:rPr lang="en-US" sz="1200" u="sng" dirty="0" smtClean="0">
                <a:solidFill>
                  <a:srgbClr val="003366"/>
                </a:solidFill>
              </a:rPr>
              <a:t>sold</a:t>
            </a:r>
            <a:r>
              <a:rPr lang="en-US" sz="1200" dirty="0" smtClean="0">
                <a:solidFill>
                  <a:srgbClr val="003366"/>
                </a:solidFill>
              </a:rPr>
              <a:t> in Canada, whether through market approval or under Health Canada’s Special Access Program (SAP)</a:t>
            </a:r>
            <a:endParaRPr lang="en-US" sz="1200" dirty="0">
              <a:solidFill>
                <a:srgbClr val="003366"/>
              </a:solidFill>
            </a:endParaRPr>
          </a:p>
        </p:txBody>
      </p:sp>
      <p:sp>
        <p:nvSpPr>
          <p:cNvPr id="6" name="Right Arrow 5"/>
          <p:cNvSpPr/>
          <p:nvPr/>
        </p:nvSpPr>
        <p:spPr bwMode="auto">
          <a:xfrm>
            <a:off x="1106308" y="2569464"/>
            <a:ext cx="7858180" cy="214314"/>
          </a:xfrm>
          <a:prstGeom prst="rightArrow">
            <a:avLst/>
          </a:prstGeom>
          <a:solidFill>
            <a:srgbClr val="1D4585"/>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2400" smtClean="0">
              <a:solidFill>
                <a:srgbClr val="003366"/>
              </a:solidFill>
              <a:latin typeface="Arial" charset="0"/>
            </a:endParaRPr>
          </a:p>
        </p:txBody>
      </p:sp>
      <p:sp>
        <p:nvSpPr>
          <p:cNvPr id="7" name="Isosceles Triangle 6"/>
          <p:cNvSpPr/>
          <p:nvPr/>
        </p:nvSpPr>
        <p:spPr bwMode="auto">
          <a:xfrm>
            <a:off x="4892522" y="2712340"/>
            <a:ext cx="214314" cy="428628"/>
          </a:xfrm>
          <a:prstGeom prst="triangle">
            <a:avLst/>
          </a:prstGeom>
          <a:solidFill>
            <a:schemeClr val="accent6">
              <a:lumMod val="75000"/>
            </a:scheme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2400" smtClean="0">
              <a:solidFill>
                <a:srgbClr val="003366"/>
              </a:solidFill>
              <a:latin typeface="Arial" charset="0"/>
            </a:endParaRPr>
          </a:p>
        </p:txBody>
      </p:sp>
      <p:sp>
        <p:nvSpPr>
          <p:cNvPr id="8" name="TextBox 7"/>
          <p:cNvSpPr txBox="1"/>
          <p:nvPr/>
        </p:nvSpPr>
        <p:spPr>
          <a:xfrm>
            <a:off x="4321018" y="3121804"/>
            <a:ext cx="1357322" cy="523220"/>
          </a:xfrm>
          <a:prstGeom prst="rect">
            <a:avLst/>
          </a:prstGeom>
          <a:noFill/>
        </p:spPr>
        <p:txBody>
          <a:bodyPr wrap="square" rtlCol="0">
            <a:spAutoFit/>
          </a:bodyPr>
          <a:lstStyle/>
          <a:p>
            <a:pPr algn="ctr"/>
            <a:r>
              <a:rPr lang="en-US" sz="1400" dirty="0" smtClean="0">
                <a:solidFill>
                  <a:srgbClr val="003366"/>
                </a:solidFill>
              </a:rPr>
              <a:t>Market Approval</a:t>
            </a:r>
            <a:endParaRPr lang="en-US" sz="1400" dirty="0">
              <a:solidFill>
                <a:srgbClr val="003366"/>
              </a:solidFill>
            </a:endParaRPr>
          </a:p>
        </p:txBody>
      </p:sp>
      <p:sp>
        <p:nvSpPr>
          <p:cNvPr id="9" name="TextBox 8"/>
          <p:cNvSpPr txBox="1"/>
          <p:nvPr/>
        </p:nvSpPr>
        <p:spPr>
          <a:xfrm>
            <a:off x="1106308" y="2833772"/>
            <a:ext cx="3214710" cy="523220"/>
          </a:xfrm>
          <a:prstGeom prst="rect">
            <a:avLst/>
          </a:prstGeom>
          <a:noFill/>
        </p:spPr>
        <p:txBody>
          <a:bodyPr wrap="square" rtlCol="0">
            <a:spAutoFit/>
          </a:bodyPr>
          <a:lstStyle/>
          <a:p>
            <a:pPr algn="ctr"/>
            <a:r>
              <a:rPr lang="en-US" sz="1400" b="1" dirty="0" smtClean="0">
                <a:solidFill>
                  <a:srgbClr val="003366"/>
                </a:solidFill>
              </a:rPr>
              <a:t>Health Canada </a:t>
            </a:r>
          </a:p>
          <a:p>
            <a:pPr algn="ctr"/>
            <a:r>
              <a:rPr lang="en-US" sz="1400" dirty="0" smtClean="0">
                <a:solidFill>
                  <a:srgbClr val="003366"/>
                </a:solidFill>
              </a:rPr>
              <a:t>Review For Safety, Efficacy &amp; Quality</a:t>
            </a:r>
            <a:endParaRPr lang="en-US" sz="1400" dirty="0">
              <a:solidFill>
                <a:srgbClr val="003366"/>
              </a:solidFill>
            </a:endParaRPr>
          </a:p>
        </p:txBody>
      </p:sp>
      <p:sp>
        <p:nvSpPr>
          <p:cNvPr id="10" name="TextBox 9"/>
          <p:cNvSpPr txBox="1"/>
          <p:nvPr/>
        </p:nvSpPr>
        <p:spPr>
          <a:xfrm>
            <a:off x="5964092" y="2833772"/>
            <a:ext cx="2357454" cy="523220"/>
          </a:xfrm>
          <a:prstGeom prst="rect">
            <a:avLst/>
          </a:prstGeom>
          <a:noFill/>
        </p:spPr>
        <p:txBody>
          <a:bodyPr wrap="square" rtlCol="0">
            <a:spAutoFit/>
          </a:bodyPr>
          <a:lstStyle/>
          <a:p>
            <a:pPr algn="ctr"/>
            <a:r>
              <a:rPr lang="en-US" sz="1400" b="1" dirty="0" smtClean="0">
                <a:solidFill>
                  <a:srgbClr val="003366"/>
                </a:solidFill>
              </a:rPr>
              <a:t>Health Canada </a:t>
            </a:r>
          </a:p>
          <a:p>
            <a:pPr algn="ctr"/>
            <a:r>
              <a:rPr lang="en-US" sz="1400" dirty="0" smtClean="0">
                <a:solidFill>
                  <a:srgbClr val="003366"/>
                </a:solidFill>
              </a:rPr>
              <a:t>Post-Market Surveillance</a:t>
            </a:r>
            <a:endParaRPr lang="en-US" sz="1400" dirty="0">
              <a:solidFill>
                <a:srgbClr val="003366"/>
              </a:solidFill>
            </a:endParaRPr>
          </a:p>
        </p:txBody>
      </p:sp>
      <p:sp>
        <p:nvSpPr>
          <p:cNvPr id="11" name="Right Brace 10"/>
          <p:cNvSpPr/>
          <p:nvPr/>
        </p:nvSpPr>
        <p:spPr bwMode="auto">
          <a:xfrm rot="16200000">
            <a:off x="4749646" y="-803621"/>
            <a:ext cx="571504" cy="6643734"/>
          </a:xfrm>
          <a:prstGeom prst="rightBrace">
            <a:avLst>
              <a:gd name="adj1" fmla="val 57095"/>
              <a:gd name="adj2" fmla="val 50000"/>
            </a:avLst>
          </a:prstGeom>
          <a:no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2400" smtClean="0">
              <a:solidFill>
                <a:srgbClr val="003366"/>
              </a:solidFill>
              <a:latin typeface="Arial" charset="0"/>
            </a:endParaRPr>
          </a:p>
        </p:txBody>
      </p:sp>
      <p:sp>
        <p:nvSpPr>
          <p:cNvPr id="12" name="TextBox 11"/>
          <p:cNvSpPr txBox="1"/>
          <p:nvPr/>
        </p:nvSpPr>
        <p:spPr>
          <a:xfrm>
            <a:off x="2566599" y="1874848"/>
            <a:ext cx="4929222" cy="246221"/>
          </a:xfrm>
          <a:prstGeom prst="rect">
            <a:avLst/>
          </a:prstGeom>
          <a:noFill/>
        </p:spPr>
        <p:txBody>
          <a:bodyPr wrap="square" rtlCol="0">
            <a:spAutoFit/>
          </a:bodyPr>
          <a:lstStyle/>
          <a:p>
            <a:pPr algn="ctr"/>
            <a:r>
              <a:rPr lang="en-US" sz="1000" i="1" dirty="0" smtClean="0">
                <a:solidFill>
                  <a:srgbClr val="003366"/>
                </a:solidFill>
              </a:rPr>
              <a:t>Over Life of Patent(s)</a:t>
            </a:r>
          </a:p>
        </p:txBody>
      </p:sp>
      <p:sp>
        <p:nvSpPr>
          <p:cNvPr id="13" name="TextBox 12"/>
          <p:cNvSpPr txBox="1"/>
          <p:nvPr/>
        </p:nvSpPr>
        <p:spPr>
          <a:xfrm>
            <a:off x="5106836" y="4257586"/>
            <a:ext cx="3571900" cy="276999"/>
          </a:xfrm>
          <a:prstGeom prst="rect">
            <a:avLst/>
          </a:prstGeom>
          <a:noFill/>
        </p:spPr>
        <p:txBody>
          <a:bodyPr wrap="square" rtlCol="0">
            <a:spAutoFit/>
          </a:bodyPr>
          <a:lstStyle/>
          <a:p>
            <a:pPr algn="ctr"/>
            <a:r>
              <a:rPr lang="en-US" sz="1200" b="1" dirty="0" smtClean="0">
                <a:solidFill>
                  <a:srgbClr val="003366"/>
                </a:solidFill>
              </a:rPr>
              <a:t>Public Drug Plan Reimbursement</a:t>
            </a:r>
            <a:endParaRPr lang="en-US" sz="1200" b="1" dirty="0">
              <a:solidFill>
                <a:srgbClr val="003366"/>
              </a:solidFill>
            </a:endParaRPr>
          </a:p>
        </p:txBody>
      </p:sp>
      <p:sp>
        <p:nvSpPr>
          <p:cNvPr id="14" name="Bent-Up Arrow 13"/>
          <p:cNvSpPr/>
          <p:nvPr/>
        </p:nvSpPr>
        <p:spPr bwMode="auto">
          <a:xfrm rot="5400000">
            <a:off x="6607033" y="1757256"/>
            <a:ext cx="642943" cy="3929091"/>
          </a:xfrm>
          <a:prstGeom prst="bentUpArrow">
            <a:avLst>
              <a:gd name="adj1" fmla="val 12994"/>
              <a:gd name="adj2" fmla="val 13918"/>
              <a:gd name="adj3" fmla="val 16134"/>
            </a:avLst>
          </a:prstGeom>
          <a:solidFill>
            <a:schemeClr val="tx1">
              <a:lumMod val="40000"/>
              <a:lumOff val="60000"/>
            </a:scheme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2400" smtClean="0">
              <a:solidFill>
                <a:srgbClr val="003366"/>
              </a:solidFill>
              <a:latin typeface="Arial" charset="0"/>
            </a:endParaRPr>
          </a:p>
        </p:txBody>
      </p:sp>
      <p:sp>
        <p:nvSpPr>
          <p:cNvPr id="15" name="TextBox 14"/>
          <p:cNvSpPr txBox="1"/>
          <p:nvPr/>
        </p:nvSpPr>
        <p:spPr>
          <a:xfrm>
            <a:off x="5106836" y="3614644"/>
            <a:ext cx="3571900" cy="276999"/>
          </a:xfrm>
          <a:prstGeom prst="rect">
            <a:avLst/>
          </a:prstGeom>
          <a:noFill/>
        </p:spPr>
        <p:txBody>
          <a:bodyPr wrap="square" rtlCol="0">
            <a:spAutoFit/>
          </a:bodyPr>
          <a:lstStyle/>
          <a:p>
            <a:pPr algn="ctr"/>
            <a:r>
              <a:rPr lang="en-US" sz="1200" b="1" dirty="0" smtClean="0">
                <a:solidFill>
                  <a:srgbClr val="003366"/>
                </a:solidFill>
              </a:rPr>
              <a:t>Private Drug Plan Reimbursement </a:t>
            </a:r>
            <a:endParaRPr lang="en-US" sz="1200" b="1" dirty="0">
              <a:solidFill>
                <a:srgbClr val="003366"/>
              </a:solidFill>
            </a:endParaRPr>
          </a:p>
        </p:txBody>
      </p:sp>
      <p:sp>
        <p:nvSpPr>
          <p:cNvPr id="16" name="Right Brace 15"/>
          <p:cNvSpPr/>
          <p:nvPr/>
        </p:nvSpPr>
        <p:spPr bwMode="auto">
          <a:xfrm rot="5400000">
            <a:off x="5571183" y="4329024"/>
            <a:ext cx="142876" cy="1000132"/>
          </a:xfrm>
          <a:prstGeom prst="rightBrace">
            <a:avLst>
              <a:gd name="adj1" fmla="val 57095"/>
              <a:gd name="adj2" fmla="val 50000"/>
            </a:avLst>
          </a:prstGeom>
          <a:no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2400" smtClean="0">
              <a:solidFill>
                <a:srgbClr val="003366"/>
              </a:solidFill>
              <a:latin typeface="Arial" charset="0"/>
            </a:endParaRPr>
          </a:p>
        </p:txBody>
      </p:sp>
      <p:sp>
        <p:nvSpPr>
          <p:cNvPr id="17" name="Right Brace 16"/>
          <p:cNvSpPr/>
          <p:nvPr/>
        </p:nvSpPr>
        <p:spPr bwMode="auto">
          <a:xfrm rot="5400000">
            <a:off x="7285695" y="3650363"/>
            <a:ext cx="142876" cy="2357454"/>
          </a:xfrm>
          <a:prstGeom prst="rightBrace">
            <a:avLst>
              <a:gd name="adj1" fmla="val 57095"/>
              <a:gd name="adj2" fmla="val 50000"/>
            </a:avLst>
          </a:prstGeom>
          <a:no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2400" smtClean="0">
              <a:solidFill>
                <a:srgbClr val="003366"/>
              </a:solidFill>
              <a:latin typeface="Arial" charset="0"/>
            </a:endParaRPr>
          </a:p>
        </p:txBody>
      </p:sp>
      <p:sp>
        <p:nvSpPr>
          <p:cNvPr id="18" name="TextBox 17"/>
          <p:cNvSpPr txBox="1"/>
          <p:nvPr/>
        </p:nvSpPr>
        <p:spPr>
          <a:xfrm>
            <a:off x="5106836" y="4829090"/>
            <a:ext cx="1071570" cy="400110"/>
          </a:xfrm>
          <a:prstGeom prst="rect">
            <a:avLst/>
          </a:prstGeom>
          <a:noFill/>
        </p:spPr>
        <p:txBody>
          <a:bodyPr wrap="square" rtlCol="0">
            <a:spAutoFit/>
          </a:bodyPr>
          <a:lstStyle/>
          <a:p>
            <a:pPr algn="ctr"/>
            <a:r>
              <a:rPr lang="en-US" sz="1000" dirty="0" smtClean="0">
                <a:solidFill>
                  <a:srgbClr val="003366"/>
                </a:solidFill>
              </a:rPr>
              <a:t>CADTH Common Drug Review</a:t>
            </a:r>
            <a:endParaRPr lang="en-US" sz="1000" dirty="0">
              <a:solidFill>
                <a:srgbClr val="003366"/>
              </a:solidFill>
            </a:endParaRPr>
          </a:p>
        </p:txBody>
      </p:sp>
      <p:sp>
        <p:nvSpPr>
          <p:cNvPr id="19" name="TextBox 18"/>
          <p:cNvSpPr txBox="1"/>
          <p:nvPr/>
        </p:nvSpPr>
        <p:spPr>
          <a:xfrm>
            <a:off x="6464158" y="4829090"/>
            <a:ext cx="1785950" cy="400110"/>
          </a:xfrm>
          <a:prstGeom prst="rect">
            <a:avLst/>
          </a:prstGeom>
          <a:noFill/>
        </p:spPr>
        <p:txBody>
          <a:bodyPr wrap="square" rtlCol="0">
            <a:spAutoFit/>
          </a:bodyPr>
          <a:lstStyle/>
          <a:p>
            <a:pPr algn="ctr"/>
            <a:r>
              <a:rPr lang="en-US" sz="1000" dirty="0" smtClean="0">
                <a:solidFill>
                  <a:srgbClr val="003366"/>
                </a:solidFill>
              </a:rPr>
              <a:t>Individual Federal/Provincial Public Drug Plan Listing</a:t>
            </a:r>
            <a:endParaRPr lang="en-US" sz="1000" dirty="0">
              <a:solidFill>
                <a:srgbClr val="003366"/>
              </a:solidFill>
            </a:endParaRPr>
          </a:p>
        </p:txBody>
      </p:sp>
      <p:sp>
        <p:nvSpPr>
          <p:cNvPr id="20" name="Bent-Up Arrow 19"/>
          <p:cNvSpPr/>
          <p:nvPr/>
        </p:nvSpPr>
        <p:spPr bwMode="auto">
          <a:xfrm rot="5400000">
            <a:off x="5285430" y="3721802"/>
            <a:ext cx="642943" cy="1285884"/>
          </a:xfrm>
          <a:prstGeom prst="bentUpArrow">
            <a:avLst>
              <a:gd name="adj1" fmla="val 12994"/>
              <a:gd name="adj2" fmla="val 13918"/>
              <a:gd name="adj3" fmla="val 16134"/>
            </a:avLst>
          </a:prstGeom>
          <a:gradFill flip="none" rotWithShape="1">
            <a:gsLst>
              <a:gs pos="0">
                <a:srgbClr val="5E9EFF"/>
              </a:gs>
              <a:gs pos="39999">
                <a:srgbClr val="85C2FF"/>
              </a:gs>
              <a:gs pos="70000">
                <a:srgbClr val="C4D6EB"/>
              </a:gs>
              <a:gs pos="100000">
                <a:srgbClr val="FFEBFA"/>
              </a:gs>
            </a:gsLst>
            <a:lin ang="5400000" scaled="0"/>
            <a:tileRect/>
          </a:gra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2400" smtClean="0">
              <a:solidFill>
                <a:srgbClr val="003366"/>
              </a:solidFill>
              <a:latin typeface="Arial" charset="0"/>
            </a:endParaRPr>
          </a:p>
        </p:txBody>
      </p:sp>
    </p:spTree>
    <p:extLst>
      <p:ext uri="{BB962C8B-B14F-4D97-AF65-F5344CB8AC3E}">
        <p14:creationId xmlns:p14="http://schemas.microsoft.com/office/powerpoint/2010/main" val="978325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en-CA" sz="2800" dirty="0" smtClean="0">
                <a:solidFill>
                  <a:schemeClr val="tx1"/>
                </a:solidFill>
              </a:rPr>
              <a:t>Drug share of total health spending (2012)</a:t>
            </a:r>
            <a:endParaRPr lang="en-US" sz="2800" dirty="0" smtClean="0"/>
          </a:p>
        </p:txBody>
      </p:sp>
      <p:sp>
        <p:nvSpPr>
          <p:cNvPr id="2" name="Slide Number Placeholder 1"/>
          <p:cNvSpPr>
            <a:spLocks noGrp="1"/>
          </p:cNvSpPr>
          <p:nvPr>
            <p:ph type="sldNum" sz="quarter" idx="10"/>
          </p:nvPr>
        </p:nvSpPr>
        <p:spPr/>
        <p:txBody>
          <a:bodyPr/>
          <a:lstStyle/>
          <a:p>
            <a:fld id="{9AE01BED-D8E1-49C6-9412-EC47A3C5ABFB}" type="slidenum">
              <a:rPr lang="en-US" smtClean="0">
                <a:solidFill>
                  <a:srgbClr val="FFFFFF"/>
                </a:solidFill>
              </a:rPr>
              <a:pPr/>
              <a:t>5</a:t>
            </a:fld>
            <a:endParaRPr lang="en-US">
              <a:solidFill>
                <a:srgbClr val="FFFFFF"/>
              </a:solidFill>
            </a:endParaRPr>
          </a:p>
        </p:txBody>
      </p:sp>
      <p:sp>
        <p:nvSpPr>
          <p:cNvPr id="22" name="Content Placeholder 2"/>
          <p:cNvSpPr>
            <a:spLocks noGrp="1"/>
          </p:cNvSpPr>
          <p:nvPr>
            <p:ph idx="1"/>
          </p:nvPr>
        </p:nvSpPr>
        <p:spPr>
          <a:xfrm>
            <a:off x="1043608" y="4869160"/>
            <a:ext cx="7848600" cy="504056"/>
          </a:xfrm>
        </p:spPr>
        <p:txBody>
          <a:bodyPr/>
          <a:lstStyle/>
          <a:p>
            <a:pPr lvl="0">
              <a:lnSpc>
                <a:spcPts val="1600"/>
              </a:lnSpc>
            </a:pPr>
            <a:r>
              <a:rPr lang="en-CA" sz="1800" b="0" dirty="0" smtClean="0"/>
              <a:t>Drugs are the second/third (depending on year) largest health cost for Canada, but they are by far the largest health cost for uninsured Canadians .</a:t>
            </a:r>
            <a:endParaRPr lang="en-CA" sz="1800" b="0" dirty="0"/>
          </a:p>
          <a:p>
            <a:pPr marL="0" lvl="0" indent="0">
              <a:lnSpc>
                <a:spcPts val="1600"/>
              </a:lnSpc>
              <a:buNone/>
            </a:pPr>
            <a:endParaRPr lang="en-CA" sz="1800" b="0" dirty="0"/>
          </a:p>
          <a:p>
            <a:pPr marL="0" lvl="0" indent="0">
              <a:lnSpc>
                <a:spcPts val="1600"/>
              </a:lnSpc>
              <a:buNone/>
            </a:pPr>
            <a:endParaRPr lang="en-CA" sz="1600" b="0" dirty="0" smtClean="0"/>
          </a:p>
          <a:p>
            <a:pPr lvl="0">
              <a:lnSpc>
                <a:spcPts val="1600"/>
              </a:lnSpc>
            </a:pPr>
            <a:endParaRPr lang="en-CA" sz="1600" b="0" dirty="0"/>
          </a:p>
          <a:p>
            <a:pPr lvl="0">
              <a:lnSpc>
                <a:spcPts val="1600"/>
              </a:lnSpc>
            </a:pPr>
            <a:endParaRPr lang="en-CA" sz="1600" b="0" dirty="0"/>
          </a:p>
          <a:p>
            <a:pPr>
              <a:lnSpc>
                <a:spcPts val="1600"/>
              </a:lnSpc>
              <a:buFont typeface="Wingdings" pitchFamily="2" charset="2"/>
              <a:buChar char="§"/>
            </a:pPr>
            <a:endParaRPr lang="en-CA" sz="1800" b="0" dirty="0" smtClean="0">
              <a:solidFill>
                <a:srgbClr val="345A98"/>
              </a:solidFill>
            </a:endParaRPr>
          </a:p>
          <a:p>
            <a:pPr marL="0" indent="0">
              <a:lnSpc>
                <a:spcPts val="1600"/>
              </a:lnSpc>
              <a:buNone/>
              <a:defRPr/>
            </a:pPr>
            <a:endParaRPr lang="en-CA" sz="1800" b="0" dirty="0">
              <a:solidFill>
                <a:srgbClr val="345A98"/>
              </a:solidFill>
            </a:endParaRPr>
          </a:p>
          <a:p>
            <a:pPr marL="0" indent="0">
              <a:lnSpc>
                <a:spcPts val="1600"/>
              </a:lnSpc>
              <a:buNone/>
              <a:defRPr/>
            </a:pPr>
            <a:endParaRPr lang="en-CA" sz="1800" b="0" dirty="0" smtClean="0">
              <a:solidFill>
                <a:srgbClr val="345A98"/>
              </a:solidFill>
            </a:endParaRPr>
          </a:p>
          <a:p>
            <a:pPr marL="0" indent="0">
              <a:lnSpc>
                <a:spcPts val="1600"/>
              </a:lnSpc>
              <a:buNone/>
              <a:defRPr/>
            </a:pPr>
            <a:endParaRPr lang="en-CA" sz="1800" b="0" i="1" dirty="0">
              <a:solidFill>
                <a:srgbClr val="345A98"/>
              </a:solidFill>
            </a:endParaRPr>
          </a:p>
        </p:txBody>
      </p:sp>
      <p:graphicFrame>
        <p:nvGraphicFramePr>
          <p:cNvPr id="23" name="Chart 22"/>
          <p:cNvGraphicFramePr>
            <a:graphicFrameLocks/>
          </p:cNvGraphicFramePr>
          <p:nvPr>
            <p:extLst>
              <p:ext uri="{D42A27DB-BD31-4B8C-83A1-F6EECF244321}">
                <p14:modId xmlns:p14="http://schemas.microsoft.com/office/powerpoint/2010/main" val="2135464296"/>
              </p:ext>
            </p:extLst>
          </p:nvPr>
        </p:nvGraphicFramePr>
        <p:xfrm>
          <a:off x="1043608" y="1268760"/>
          <a:ext cx="3528392" cy="36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4122206674"/>
              </p:ext>
            </p:extLst>
          </p:nvPr>
        </p:nvGraphicFramePr>
        <p:xfrm>
          <a:off x="5292080" y="1268760"/>
          <a:ext cx="3600400" cy="36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3275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8077200" cy="714364"/>
          </a:xfrm>
        </p:spPr>
        <p:txBody>
          <a:bodyPr/>
          <a:lstStyle/>
          <a:p>
            <a:r>
              <a:rPr lang="en-US" sz="2800" dirty="0" smtClean="0">
                <a:solidFill>
                  <a:schemeClr val="tx1"/>
                </a:solidFill>
              </a:rPr>
              <a:t>PMPRB 101</a:t>
            </a:r>
            <a:endParaRPr lang="en-US" sz="2400" b="0" dirty="0" smtClean="0"/>
          </a:p>
        </p:txBody>
      </p:sp>
      <p:sp>
        <p:nvSpPr>
          <p:cNvPr id="27650" name="Content Placeholder 2"/>
          <p:cNvSpPr>
            <a:spLocks noGrp="1"/>
          </p:cNvSpPr>
          <p:nvPr>
            <p:ph idx="1"/>
          </p:nvPr>
        </p:nvSpPr>
        <p:spPr>
          <a:xfrm>
            <a:off x="1043608" y="980728"/>
            <a:ext cx="7848600" cy="4896544"/>
          </a:xfrm>
        </p:spPr>
        <p:txBody>
          <a:bodyPr/>
          <a:lstStyle/>
          <a:p>
            <a:pPr>
              <a:lnSpc>
                <a:spcPts val="1600"/>
              </a:lnSpc>
              <a:buFont typeface="Wingdings" pitchFamily="2" charset="2"/>
              <a:buChar char="§"/>
              <a:defRPr/>
            </a:pPr>
            <a:r>
              <a:rPr lang="en-US" sz="1800" b="0" dirty="0" smtClean="0">
                <a:solidFill>
                  <a:srgbClr val="345A98"/>
                </a:solidFill>
              </a:rPr>
              <a:t>The PMPRB is an independent, </a:t>
            </a:r>
            <a:r>
              <a:rPr lang="en-US" sz="1800" b="0" dirty="0">
                <a:solidFill>
                  <a:srgbClr val="345A98"/>
                </a:solidFill>
              </a:rPr>
              <a:t>quasi-judicial </a:t>
            </a:r>
            <a:r>
              <a:rPr lang="en-US" sz="1800" b="0" dirty="0" smtClean="0">
                <a:solidFill>
                  <a:srgbClr val="345A98"/>
                </a:solidFill>
              </a:rPr>
              <a:t>consumer protection agency with a regulatory and reporting mandate. </a:t>
            </a:r>
          </a:p>
          <a:p>
            <a:pPr>
              <a:lnSpc>
                <a:spcPts val="1600"/>
              </a:lnSpc>
              <a:buFont typeface="Wingdings" pitchFamily="2" charset="2"/>
              <a:buChar char="§"/>
              <a:defRPr/>
            </a:pPr>
            <a:endParaRPr lang="en-US" sz="1800" b="0" dirty="0">
              <a:solidFill>
                <a:srgbClr val="345A98"/>
              </a:solidFill>
            </a:endParaRPr>
          </a:p>
          <a:p>
            <a:pPr>
              <a:lnSpc>
                <a:spcPts val="1600"/>
              </a:lnSpc>
              <a:buFont typeface="Wingdings" pitchFamily="2" charset="2"/>
              <a:buChar char="§"/>
              <a:defRPr/>
            </a:pPr>
            <a:r>
              <a:rPr lang="en-US" sz="1800" b="0" dirty="0" smtClean="0">
                <a:solidFill>
                  <a:srgbClr val="345A98"/>
                </a:solidFill>
              </a:rPr>
              <a:t>We are 60 civil servants on “staff” and 5 Cabinet-appointed Board members.</a:t>
            </a:r>
          </a:p>
          <a:p>
            <a:pPr>
              <a:lnSpc>
                <a:spcPts val="1600"/>
              </a:lnSpc>
              <a:buFont typeface="Wingdings" pitchFamily="2" charset="2"/>
              <a:buChar char="§"/>
              <a:defRPr/>
            </a:pPr>
            <a:endParaRPr lang="en-US" sz="1800" b="0" i="1" dirty="0">
              <a:solidFill>
                <a:srgbClr val="345A98"/>
              </a:solidFill>
            </a:endParaRPr>
          </a:p>
          <a:p>
            <a:pPr>
              <a:lnSpc>
                <a:spcPts val="1600"/>
              </a:lnSpc>
              <a:buFont typeface="Wingdings" pitchFamily="2" charset="2"/>
              <a:buChar char="§"/>
              <a:defRPr/>
            </a:pPr>
            <a:r>
              <a:rPr lang="en-US" sz="1800" b="0" dirty="0" smtClean="0">
                <a:solidFill>
                  <a:srgbClr val="345A98"/>
                </a:solidFill>
              </a:rPr>
              <a:t>On the regulatory side, staff review patented drug prices to ensure they are not </a:t>
            </a:r>
            <a:r>
              <a:rPr lang="en-US" sz="1800" b="0" u="sng" dirty="0" smtClean="0">
                <a:solidFill>
                  <a:srgbClr val="345A98"/>
                </a:solidFill>
              </a:rPr>
              <a:t>excessive</a:t>
            </a:r>
            <a:r>
              <a:rPr lang="en-US" sz="1800" b="0" dirty="0" smtClean="0">
                <a:solidFill>
                  <a:srgbClr val="345A98"/>
                </a:solidFill>
              </a:rPr>
              <a:t> as per the </a:t>
            </a:r>
            <a:r>
              <a:rPr lang="en-CA" sz="1800" b="0" i="1" dirty="0" smtClean="0">
                <a:solidFill>
                  <a:srgbClr val="345A98"/>
                </a:solidFill>
              </a:rPr>
              <a:t>Patent Act </a:t>
            </a:r>
            <a:r>
              <a:rPr lang="en-CA" sz="1800" b="0" dirty="0" smtClean="0">
                <a:solidFill>
                  <a:srgbClr val="345A98"/>
                </a:solidFill>
              </a:rPr>
              <a:t>and corresponding </a:t>
            </a:r>
            <a:r>
              <a:rPr lang="en-CA" sz="1800" b="0" i="1" dirty="0" smtClean="0">
                <a:solidFill>
                  <a:srgbClr val="345A98"/>
                </a:solidFill>
              </a:rPr>
              <a:t>Regulations</a:t>
            </a:r>
            <a:r>
              <a:rPr lang="en-CA" sz="1800" b="0" dirty="0" smtClean="0">
                <a:solidFill>
                  <a:srgbClr val="345A98"/>
                </a:solidFill>
              </a:rPr>
              <a:t> and </a:t>
            </a:r>
            <a:r>
              <a:rPr lang="en-CA" sz="1800" b="0" i="1" dirty="0" smtClean="0">
                <a:solidFill>
                  <a:srgbClr val="345A98"/>
                </a:solidFill>
              </a:rPr>
              <a:t>Guidelines</a:t>
            </a:r>
            <a:r>
              <a:rPr lang="en-CA" sz="1800" b="0" dirty="0" smtClean="0">
                <a:solidFill>
                  <a:srgbClr val="345A98"/>
                </a:solidFill>
              </a:rPr>
              <a:t>.</a:t>
            </a:r>
          </a:p>
          <a:p>
            <a:pPr>
              <a:lnSpc>
                <a:spcPts val="1600"/>
              </a:lnSpc>
              <a:buFont typeface="Wingdings" pitchFamily="2" charset="2"/>
              <a:buChar char="§"/>
            </a:pPr>
            <a:endParaRPr lang="en-CA" sz="1800" b="0" dirty="0" smtClean="0">
              <a:solidFill>
                <a:srgbClr val="345A98"/>
              </a:solidFill>
            </a:endParaRPr>
          </a:p>
          <a:p>
            <a:pPr>
              <a:lnSpc>
                <a:spcPts val="1600"/>
              </a:lnSpc>
              <a:buFont typeface="Wingdings" pitchFamily="2" charset="2"/>
              <a:buChar char="§"/>
            </a:pPr>
            <a:r>
              <a:rPr lang="en-CA" sz="1800" b="0" dirty="0" smtClean="0">
                <a:solidFill>
                  <a:srgbClr val="345A98"/>
                </a:solidFill>
              </a:rPr>
              <a:t>Where staff considers the price of a drug to be excessive, a patentee can agree to pay back excess revenues and/or lower its price through a voluntary settlement (VCU).   </a:t>
            </a:r>
          </a:p>
          <a:p>
            <a:pPr>
              <a:lnSpc>
                <a:spcPts val="1600"/>
              </a:lnSpc>
              <a:buFont typeface="Wingdings" pitchFamily="2" charset="2"/>
              <a:buChar char="§"/>
            </a:pPr>
            <a:endParaRPr lang="en-CA" sz="1800" b="0" dirty="0" smtClean="0">
              <a:solidFill>
                <a:srgbClr val="345A98"/>
              </a:solidFill>
            </a:endParaRPr>
          </a:p>
          <a:p>
            <a:pPr>
              <a:lnSpc>
                <a:spcPts val="1600"/>
              </a:lnSpc>
              <a:buFont typeface="Wingdings" pitchFamily="2" charset="2"/>
              <a:buChar char="§"/>
            </a:pPr>
            <a:r>
              <a:rPr lang="en-CA" sz="1800" b="0" dirty="0" smtClean="0">
                <a:solidFill>
                  <a:srgbClr val="345A98"/>
                </a:solidFill>
              </a:rPr>
              <a:t>If the patentee refuses a VCU, a hearing will be held before a panel of Board members if the Chairperson considers it in the public interest.</a:t>
            </a:r>
          </a:p>
          <a:p>
            <a:pPr>
              <a:lnSpc>
                <a:spcPts val="1600"/>
              </a:lnSpc>
              <a:buFont typeface="Wingdings" pitchFamily="2" charset="2"/>
              <a:buChar char="§"/>
            </a:pPr>
            <a:endParaRPr lang="en-CA" sz="1800" dirty="0">
              <a:solidFill>
                <a:srgbClr val="345A98"/>
              </a:solidFill>
            </a:endParaRPr>
          </a:p>
          <a:p>
            <a:pPr lvl="0">
              <a:lnSpc>
                <a:spcPts val="1600"/>
              </a:lnSpc>
            </a:pPr>
            <a:r>
              <a:rPr lang="en-CA" sz="1800" b="0" dirty="0">
                <a:solidFill>
                  <a:srgbClr val="345A98"/>
                </a:solidFill>
              </a:rPr>
              <a:t>If </a:t>
            </a:r>
            <a:r>
              <a:rPr lang="en-CA" sz="1800" b="0" dirty="0" smtClean="0">
                <a:solidFill>
                  <a:srgbClr val="345A98"/>
                </a:solidFill>
              </a:rPr>
              <a:t>the panel decides a </a:t>
            </a:r>
            <a:r>
              <a:rPr lang="en-CA" sz="1800" b="0" dirty="0">
                <a:solidFill>
                  <a:srgbClr val="345A98"/>
                </a:solidFill>
              </a:rPr>
              <a:t>drug is excessively priced, </a:t>
            </a:r>
            <a:r>
              <a:rPr lang="en-CA" sz="1800" b="0" dirty="0" smtClean="0">
                <a:solidFill>
                  <a:srgbClr val="345A98"/>
                </a:solidFill>
              </a:rPr>
              <a:t>it can </a:t>
            </a:r>
            <a:r>
              <a:rPr lang="en-CA" sz="1800" b="0" dirty="0">
                <a:solidFill>
                  <a:srgbClr val="345A98"/>
                </a:solidFill>
              </a:rPr>
              <a:t>order the patentee to reduce its price and/or pay back excess revenues. </a:t>
            </a:r>
          </a:p>
          <a:p>
            <a:pPr>
              <a:buFont typeface="Wingdings" pitchFamily="2" charset="2"/>
              <a:buChar char="§"/>
            </a:pPr>
            <a:endParaRPr lang="en-US" sz="1800" dirty="0" smtClean="0">
              <a:solidFill>
                <a:srgbClr val="345A98"/>
              </a:solidFill>
            </a:endParaRPr>
          </a:p>
          <a:p>
            <a:pPr>
              <a:buFont typeface="Wingdings" pitchFamily="2" charset="2"/>
              <a:buChar char="§"/>
            </a:pPr>
            <a:endParaRPr lang="en-US" dirty="0" smtClean="0">
              <a:solidFill>
                <a:srgbClr val="345A98"/>
              </a:solidFill>
            </a:endParaRPr>
          </a:p>
          <a:p>
            <a:pPr lvl="1">
              <a:buFont typeface="Wingdings" pitchFamily="2" charset="2"/>
              <a:buChar char="§"/>
            </a:pPr>
            <a:endParaRPr lang="en-US" dirty="0" smtClean="0">
              <a:solidFill>
                <a:srgbClr val="345A98"/>
              </a:solidFill>
            </a:endParaRP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solidFill>
                  <a:srgbClr val="FFFFFF"/>
                </a:solidFill>
              </a:rPr>
              <a:pPr/>
              <a:t>6</a:t>
            </a:fld>
            <a:endParaRPr lang="en-US">
              <a:solidFill>
                <a:srgbClr val="FFFFFF"/>
              </a:solidFill>
            </a:endParaRPr>
          </a:p>
        </p:txBody>
      </p:sp>
    </p:spTree>
    <p:extLst>
      <p:ext uri="{BB962C8B-B14F-4D97-AF65-F5344CB8AC3E}">
        <p14:creationId xmlns:p14="http://schemas.microsoft.com/office/powerpoint/2010/main" val="2276607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en-US" sz="2800" dirty="0" smtClean="0">
                <a:solidFill>
                  <a:schemeClr val="tx1"/>
                </a:solidFill>
              </a:rPr>
              <a:t>Regulatory mandate</a:t>
            </a:r>
            <a:r>
              <a:rPr lang="en-US" sz="2800" dirty="0" smtClean="0"/>
              <a:t/>
            </a:r>
            <a:br>
              <a:rPr lang="en-US" sz="2800" dirty="0" smtClean="0"/>
            </a:br>
            <a:endParaRPr lang="en-US" sz="2800" dirty="0" smtClean="0"/>
          </a:p>
        </p:txBody>
      </p:sp>
      <p:sp>
        <p:nvSpPr>
          <p:cNvPr id="27650" name="Content Placeholder 2"/>
          <p:cNvSpPr>
            <a:spLocks noGrp="1"/>
          </p:cNvSpPr>
          <p:nvPr>
            <p:ph idx="1"/>
          </p:nvPr>
        </p:nvSpPr>
        <p:spPr>
          <a:xfrm>
            <a:off x="1043608" y="980728"/>
            <a:ext cx="7848600" cy="4968552"/>
          </a:xfrm>
        </p:spPr>
        <p:txBody>
          <a:bodyPr/>
          <a:lstStyle/>
          <a:p>
            <a:pPr>
              <a:lnSpc>
                <a:spcPts val="1800"/>
              </a:lnSpc>
              <a:buFont typeface="Wingdings" pitchFamily="2" charset="2"/>
              <a:buChar char="§"/>
            </a:pPr>
            <a:r>
              <a:rPr lang="en-CA" sz="1800" b="0" dirty="0" smtClean="0"/>
              <a:t>At intro, a drug’s price ceiling is set based on its category of therapeutic improvement, the price of domestic comparators and its price elsewhere in the </a:t>
            </a:r>
            <a:r>
              <a:rPr lang="en-CA" sz="1800" dirty="0" smtClean="0"/>
              <a:t>PMPRB7</a:t>
            </a:r>
            <a:r>
              <a:rPr lang="en-CA" sz="1800" b="0" dirty="0" smtClean="0"/>
              <a:t>.*</a:t>
            </a:r>
          </a:p>
          <a:p>
            <a:pPr>
              <a:lnSpc>
                <a:spcPts val="1800"/>
              </a:lnSpc>
              <a:buFont typeface="Wingdings" pitchFamily="2" charset="2"/>
              <a:buChar char="§"/>
            </a:pPr>
            <a:endParaRPr lang="en-CA" sz="1800" b="0" dirty="0" smtClean="0"/>
          </a:p>
          <a:p>
            <a:pPr>
              <a:lnSpc>
                <a:spcPts val="1800"/>
              </a:lnSpc>
              <a:buFont typeface="Wingdings" pitchFamily="2" charset="2"/>
              <a:buChar char="§"/>
            </a:pPr>
            <a:r>
              <a:rPr lang="en-CA" sz="1800" b="0" dirty="0" smtClean="0"/>
              <a:t>Four therapeutic categories, with descending price ceilings (in theory):</a:t>
            </a:r>
          </a:p>
          <a:p>
            <a:pPr>
              <a:lnSpc>
                <a:spcPts val="1800"/>
              </a:lnSpc>
              <a:buFont typeface="Wingdings" pitchFamily="2" charset="2"/>
              <a:buChar char="§"/>
            </a:pPr>
            <a:endParaRPr lang="en-CA" sz="1800" b="0" dirty="0" smtClean="0"/>
          </a:p>
          <a:p>
            <a:pPr marL="685800" lvl="1" indent="-342900">
              <a:lnSpc>
                <a:spcPts val="1800"/>
              </a:lnSpc>
              <a:buFont typeface="+mj-lt"/>
              <a:buAutoNum type="arabicPeriod"/>
            </a:pPr>
            <a:r>
              <a:rPr lang="en-CA" sz="1800" b="0" dirty="0" smtClean="0"/>
              <a:t>Breakthrough </a:t>
            </a:r>
          </a:p>
          <a:p>
            <a:pPr marL="685800" lvl="1" indent="-342900">
              <a:lnSpc>
                <a:spcPts val="1800"/>
              </a:lnSpc>
              <a:buFont typeface="+mj-lt"/>
              <a:buAutoNum type="arabicPeriod"/>
            </a:pPr>
            <a:r>
              <a:rPr lang="en-CA" sz="1800" b="0" dirty="0" smtClean="0"/>
              <a:t>Substantial Improvement</a:t>
            </a:r>
          </a:p>
          <a:p>
            <a:pPr marL="685800" lvl="1" indent="-342900">
              <a:lnSpc>
                <a:spcPts val="1800"/>
              </a:lnSpc>
              <a:buFont typeface="+mj-lt"/>
              <a:buAutoNum type="arabicPeriod"/>
            </a:pPr>
            <a:r>
              <a:rPr lang="en-CA" sz="1800" b="0" dirty="0" smtClean="0"/>
              <a:t>Moderate Improvement</a:t>
            </a:r>
          </a:p>
          <a:p>
            <a:pPr marL="685800" lvl="1" indent="-342900">
              <a:lnSpc>
                <a:spcPts val="1800"/>
              </a:lnSpc>
              <a:buFont typeface="+mj-lt"/>
              <a:buAutoNum type="arabicPeriod"/>
            </a:pPr>
            <a:r>
              <a:rPr lang="en-CA" sz="1800" b="0" dirty="0" smtClean="0"/>
              <a:t>Slight/No Improvement</a:t>
            </a:r>
          </a:p>
          <a:p>
            <a:pPr marL="685800" lvl="1" indent="-342900">
              <a:lnSpc>
                <a:spcPts val="1800"/>
              </a:lnSpc>
              <a:buFont typeface="+mj-lt"/>
              <a:buAutoNum type="arabicPeriod"/>
            </a:pPr>
            <a:endParaRPr lang="en-CA" sz="1800" b="0" dirty="0" smtClean="0"/>
          </a:p>
          <a:p>
            <a:pPr lvl="0">
              <a:lnSpc>
                <a:spcPts val="1800"/>
              </a:lnSpc>
              <a:buFont typeface="Wingdings" pitchFamily="2" charset="2"/>
              <a:buChar char="§"/>
              <a:defRPr/>
            </a:pPr>
            <a:r>
              <a:rPr lang="en-CA" sz="1800" b="0" dirty="0" smtClean="0"/>
              <a:t>After introduction, an existing drug is eligible for CPI-based price increases.</a:t>
            </a:r>
          </a:p>
          <a:p>
            <a:pPr lvl="0">
              <a:lnSpc>
                <a:spcPts val="1800"/>
              </a:lnSpc>
              <a:buFont typeface="Wingdings" pitchFamily="2" charset="2"/>
              <a:buChar char="§"/>
              <a:defRPr/>
            </a:pPr>
            <a:endParaRPr lang="en-CA" sz="1800" b="0" dirty="0" smtClean="0"/>
          </a:p>
          <a:p>
            <a:pPr lvl="0">
              <a:lnSpc>
                <a:spcPts val="1800"/>
              </a:lnSpc>
              <a:buFont typeface="Wingdings" pitchFamily="2" charset="2"/>
              <a:buChar char="§"/>
              <a:defRPr/>
            </a:pPr>
            <a:r>
              <a:rPr lang="en-CA" sz="1800" b="0" dirty="0" smtClean="0"/>
              <a:t>At no time can a drug’s price exceed the highest in the PMPRB7 (HIPC rule).</a:t>
            </a:r>
          </a:p>
          <a:p>
            <a:pPr>
              <a:lnSpc>
                <a:spcPts val="1800"/>
              </a:lnSpc>
              <a:buFont typeface="Wingdings" pitchFamily="2" charset="2"/>
              <a:buChar char="§"/>
            </a:pPr>
            <a:endParaRPr lang="en-CA" sz="1800" dirty="0" smtClean="0"/>
          </a:p>
          <a:p>
            <a:pPr>
              <a:lnSpc>
                <a:spcPts val="1800"/>
              </a:lnSpc>
              <a:buFont typeface="Wingdings" pitchFamily="2" charset="2"/>
              <a:buChar char="§"/>
            </a:pPr>
            <a:endParaRPr lang="en-CA" sz="1800" dirty="0"/>
          </a:p>
          <a:p>
            <a:pPr>
              <a:lnSpc>
                <a:spcPts val="1800"/>
              </a:lnSpc>
              <a:buFont typeface="Wingdings" pitchFamily="2" charset="2"/>
              <a:buChar char="§"/>
            </a:pPr>
            <a:endParaRPr lang="en-CA" sz="1800" dirty="0" smtClean="0"/>
          </a:p>
          <a:p>
            <a:pPr marL="0" indent="0">
              <a:lnSpc>
                <a:spcPts val="1800"/>
              </a:lnSpc>
              <a:buNone/>
            </a:pPr>
            <a:r>
              <a:rPr lang="en-CA" sz="1800" b="0" i="1" dirty="0"/>
              <a:t>* </a:t>
            </a:r>
            <a:r>
              <a:rPr lang="en-CA" sz="1800" b="0" i="1" dirty="0" smtClean="0"/>
              <a:t>France, Germany, Italy, Sweden, Switzerland, the UK and the US.</a:t>
            </a:r>
            <a:endParaRPr lang="en-CA" sz="1800" b="0" i="1" dirty="0"/>
          </a:p>
          <a:p>
            <a:pPr>
              <a:lnSpc>
                <a:spcPts val="1800"/>
              </a:lnSpc>
              <a:buFont typeface="Wingdings" pitchFamily="2" charset="2"/>
              <a:buChar char="§"/>
            </a:pPr>
            <a:endParaRPr lang="en-CA" sz="1800" dirty="0"/>
          </a:p>
          <a:p>
            <a:pPr marL="0" indent="0">
              <a:lnSpc>
                <a:spcPts val="1800"/>
              </a:lnSpc>
              <a:buNone/>
            </a:pPr>
            <a:endParaRPr lang="en-CA" sz="1800" dirty="0"/>
          </a:p>
        </p:txBody>
      </p:sp>
      <p:sp>
        <p:nvSpPr>
          <p:cNvPr id="2" name="Slide Number Placeholder 1"/>
          <p:cNvSpPr>
            <a:spLocks noGrp="1"/>
          </p:cNvSpPr>
          <p:nvPr>
            <p:ph type="sldNum" sz="quarter" idx="10"/>
          </p:nvPr>
        </p:nvSpPr>
        <p:spPr/>
        <p:txBody>
          <a:bodyPr/>
          <a:lstStyle/>
          <a:p>
            <a:fld id="{9AE01BED-D8E1-49C6-9412-EC47A3C5ABFB}" type="slidenum">
              <a:rPr lang="en-US" smtClean="0">
                <a:solidFill>
                  <a:srgbClr val="FFFFFF"/>
                </a:solidFill>
              </a:rPr>
              <a:pPr/>
              <a:t>7</a:t>
            </a:fld>
            <a:endParaRPr lang="en-US">
              <a:solidFill>
                <a:srgbClr val="FFFFFF"/>
              </a:solidFill>
            </a:endParaRPr>
          </a:p>
        </p:txBody>
      </p:sp>
    </p:spTree>
    <p:extLst>
      <p:ext uri="{BB962C8B-B14F-4D97-AF65-F5344CB8AC3E}">
        <p14:creationId xmlns:p14="http://schemas.microsoft.com/office/powerpoint/2010/main" val="1493336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980728"/>
            <a:ext cx="7776592" cy="4608512"/>
          </a:xfrm>
        </p:spPr>
        <p:txBody>
          <a:bodyPr/>
          <a:lstStyle/>
          <a:p>
            <a:pPr marL="0" indent="0">
              <a:lnSpc>
                <a:spcPts val="1800"/>
              </a:lnSpc>
              <a:buNone/>
            </a:pPr>
            <a:r>
              <a:rPr lang="en-CA" sz="1800" dirty="0"/>
              <a:t>Annual </a:t>
            </a:r>
            <a:r>
              <a:rPr lang="en-CA" sz="1800" dirty="0" smtClean="0"/>
              <a:t>Repor</a:t>
            </a:r>
            <a:r>
              <a:rPr lang="en-CA" sz="1800" b="0" dirty="0" smtClean="0"/>
              <a:t>t</a:t>
            </a:r>
          </a:p>
          <a:p>
            <a:pPr>
              <a:lnSpc>
                <a:spcPts val="1800"/>
              </a:lnSpc>
            </a:pPr>
            <a:r>
              <a:rPr lang="en-CA" sz="1800" b="0" dirty="0" smtClean="0"/>
              <a:t>Analysis of prices </a:t>
            </a:r>
            <a:r>
              <a:rPr lang="en-CA" sz="1800" b="0" dirty="0"/>
              <a:t>of patented </a:t>
            </a:r>
            <a:r>
              <a:rPr lang="en-CA" sz="1800" b="0" dirty="0" smtClean="0"/>
              <a:t>drugs, price </a:t>
            </a:r>
            <a:r>
              <a:rPr lang="en-CA" sz="1800" b="0" dirty="0"/>
              <a:t>trends of all </a:t>
            </a:r>
            <a:r>
              <a:rPr lang="en-CA" sz="1800" b="0" dirty="0" smtClean="0"/>
              <a:t>drugs, and R&amp;D spending: </a:t>
            </a:r>
            <a:r>
              <a:rPr lang="en-CA" sz="1800" b="0" dirty="0" smtClean="0">
                <a:hlinkClick r:id="rId3"/>
              </a:rPr>
              <a:t>http</a:t>
            </a:r>
            <a:r>
              <a:rPr lang="en-CA" sz="1800" b="0" dirty="0">
                <a:hlinkClick r:id="rId3"/>
              </a:rPr>
              <a:t>://</a:t>
            </a:r>
            <a:r>
              <a:rPr lang="en-CA" sz="1800" b="0" dirty="0" smtClean="0">
                <a:hlinkClick r:id="rId3"/>
              </a:rPr>
              <a:t>www.pmprb-cepmb.gc.ca/en/reporting/annual-reports</a:t>
            </a:r>
            <a:endParaRPr lang="en-CA" sz="1800" b="0" dirty="0" smtClean="0"/>
          </a:p>
          <a:p>
            <a:pPr marL="0" indent="0">
              <a:lnSpc>
                <a:spcPts val="1800"/>
              </a:lnSpc>
              <a:buNone/>
            </a:pPr>
            <a:endParaRPr lang="en-CA" sz="1800" dirty="0"/>
          </a:p>
          <a:p>
            <a:pPr marL="0" indent="0">
              <a:lnSpc>
                <a:spcPts val="1800"/>
              </a:lnSpc>
              <a:buNone/>
            </a:pPr>
            <a:r>
              <a:rPr lang="en-CA" sz="1800" dirty="0" smtClean="0"/>
              <a:t>National </a:t>
            </a:r>
            <a:r>
              <a:rPr lang="en-CA" sz="1800" dirty="0"/>
              <a:t>Prescription Drug Utilization Information System (NPDUIS</a:t>
            </a:r>
            <a:r>
              <a:rPr lang="en-CA" sz="1800" dirty="0" smtClean="0"/>
              <a:t>)</a:t>
            </a:r>
          </a:p>
          <a:p>
            <a:pPr>
              <a:lnSpc>
                <a:spcPts val="1800"/>
              </a:lnSpc>
            </a:pPr>
            <a:r>
              <a:rPr lang="en-CA" sz="1800" b="0" dirty="0" smtClean="0"/>
              <a:t>Established in 2001 as an F/P/T research initiative to provide policy makers and drug plan managers with analyses of price, utilization and cost trends</a:t>
            </a:r>
          </a:p>
          <a:p>
            <a:pPr>
              <a:lnSpc>
                <a:spcPts val="1800"/>
              </a:lnSpc>
            </a:pPr>
            <a:endParaRPr lang="en-CA" sz="1800" b="0" dirty="0" smtClean="0"/>
          </a:p>
          <a:p>
            <a:pPr>
              <a:lnSpc>
                <a:spcPts val="1800"/>
              </a:lnSpc>
            </a:pPr>
            <a:r>
              <a:rPr lang="en-CA" sz="1800" b="0" dirty="0" smtClean="0"/>
              <a:t>The </a:t>
            </a:r>
            <a:r>
              <a:rPr lang="en-CA" sz="1800" b="0" dirty="0"/>
              <a:t>NPDUIS Advisory Committee advises the PMPRB and provides expert oversight and guidance for the analytical reporting of the initiative</a:t>
            </a:r>
          </a:p>
          <a:p>
            <a:pPr>
              <a:lnSpc>
                <a:spcPts val="1800"/>
              </a:lnSpc>
            </a:pPr>
            <a:endParaRPr lang="en-CA" sz="1800" b="0" dirty="0" smtClean="0"/>
          </a:p>
          <a:p>
            <a:pPr>
              <a:lnSpc>
                <a:spcPts val="1800"/>
              </a:lnSpc>
            </a:pPr>
            <a:r>
              <a:rPr lang="en-CA" sz="1800" b="0" dirty="0" smtClean="0"/>
              <a:t>The </a:t>
            </a:r>
            <a:r>
              <a:rPr lang="en-CA" sz="1800" b="0" dirty="0"/>
              <a:t>Committee is composed of </a:t>
            </a:r>
            <a:r>
              <a:rPr lang="en-CA" sz="1800" b="0" dirty="0" smtClean="0"/>
              <a:t>BC</a:t>
            </a:r>
            <a:r>
              <a:rPr lang="en-CA" sz="1800" b="0" dirty="0"/>
              <a:t>, AB, SK, MB, ON, NB, NS, PEI, NL, YK, NIHB &amp; HC, </a:t>
            </a:r>
            <a:r>
              <a:rPr lang="en-CA" sz="1800" b="0" dirty="0" smtClean="0"/>
              <a:t>CIHI and CADTH</a:t>
            </a:r>
            <a:r>
              <a:rPr lang="en-CA" sz="1800" b="0" dirty="0"/>
              <a:t>. </a:t>
            </a:r>
          </a:p>
          <a:p>
            <a:pPr>
              <a:lnSpc>
                <a:spcPts val="1800"/>
              </a:lnSpc>
            </a:pPr>
            <a:endParaRPr lang="en-CA" sz="1800" b="0" dirty="0" smtClean="0"/>
          </a:p>
          <a:p>
            <a:pPr lvl="1">
              <a:lnSpc>
                <a:spcPts val="1600"/>
              </a:lnSpc>
            </a:pPr>
            <a:endParaRPr lang="en-CA" sz="1800" b="0" dirty="0" smtClean="0"/>
          </a:p>
          <a:p>
            <a:pPr marL="342900" lvl="1" indent="0">
              <a:lnSpc>
                <a:spcPts val="1600"/>
              </a:lnSpc>
              <a:buNone/>
            </a:pPr>
            <a:endParaRPr lang="en-CA" sz="1800" dirty="0" smtClean="0"/>
          </a:p>
        </p:txBody>
      </p:sp>
      <p:sp>
        <p:nvSpPr>
          <p:cNvPr id="4" name="Slide Number Placeholder 3"/>
          <p:cNvSpPr>
            <a:spLocks noGrp="1"/>
          </p:cNvSpPr>
          <p:nvPr>
            <p:ph type="sldNum" sz="quarter" idx="10"/>
          </p:nvPr>
        </p:nvSpPr>
        <p:spPr/>
        <p:txBody>
          <a:bodyPr/>
          <a:lstStyle/>
          <a:p>
            <a:fld id="{9AE01BED-D8E1-49C6-9412-EC47A3C5ABFB}" type="slidenum">
              <a:rPr lang="en-US" smtClean="0"/>
              <a:pPr/>
              <a:t>8</a:t>
            </a:fld>
            <a:endParaRPr lang="en-US"/>
          </a:p>
        </p:txBody>
      </p:sp>
      <p:sp>
        <p:nvSpPr>
          <p:cNvPr id="5" name="Title 4"/>
          <p:cNvSpPr>
            <a:spLocks noGrp="1"/>
          </p:cNvSpPr>
          <p:nvPr>
            <p:ph type="title"/>
          </p:nvPr>
        </p:nvSpPr>
        <p:spPr>
          <a:xfrm>
            <a:off x="1070168" y="250360"/>
            <a:ext cx="7848600" cy="802376"/>
          </a:xfrm>
        </p:spPr>
        <p:txBody>
          <a:bodyPr/>
          <a:lstStyle/>
          <a:p>
            <a:r>
              <a:rPr lang="en-CA" sz="2800" dirty="0" smtClean="0">
                <a:solidFill>
                  <a:srgbClr val="002060"/>
                </a:solidFill>
              </a:rPr>
              <a:t>Reporting mandate</a:t>
            </a:r>
            <a:endParaRPr lang="en-CA" dirty="0">
              <a:solidFill>
                <a:srgbClr val="002060"/>
              </a:solidFill>
            </a:endParaRPr>
          </a:p>
        </p:txBody>
      </p:sp>
    </p:spTree>
    <p:extLst>
      <p:ext uri="{BB962C8B-B14F-4D97-AF65-F5344CB8AC3E}">
        <p14:creationId xmlns:p14="http://schemas.microsoft.com/office/powerpoint/2010/main" val="1909945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A4E6AA6-E66C-4902-B8F7-CB721A886787}" type="slidenum">
              <a:rPr lang="en-US" smtClean="0"/>
              <a:pPr>
                <a:defRPr/>
              </a:pPr>
              <a:t>9</a:t>
            </a:fld>
            <a:endParaRPr lang="en-US" dirty="0">
              <a:solidFill>
                <a:schemeClr val="tx1"/>
              </a:solidFill>
            </a:endParaRPr>
          </a:p>
        </p:txBody>
      </p:sp>
      <p:sp>
        <p:nvSpPr>
          <p:cNvPr id="3" name="Content Placeholder 2"/>
          <p:cNvSpPr>
            <a:spLocks noGrp="1"/>
          </p:cNvSpPr>
          <p:nvPr>
            <p:ph idx="1"/>
          </p:nvPr>
        </p:nvSpPr>
        <p:spPr>
          <a:xfrm>
            <a:off x="1070168" y="669314"/>
            <a:ext cx="7727776" cy="4504700"/>
          </a:xfrm>
        </p:spPr>
        <p:txBody>
          <a:bodyPr/>
          <a:lstStyle/>
          <a:p>
            <a:pPr marL="0" indent="0">
              <a:buNone/>
            </a:pPr>
            <a:r>
              <a:rPr lang="en-US" sz="1800" dirty="0" smtClean="0"/>
              <a:t>Reports published in 2014/15</a:t>
            </a:r>
          </a:p>
          <a:p>
            <a:r>
              <a:rPr lang="en-US" sz="1800" b="0" dirty="0" err="1" smtClean="0"/>
              <a:t>CompassRx</a:t>
            </a:r>
            <a:r>
              <a:rPr lang="en-US" sz="1800" b="0" dirty="0" smtClean="0"/>
              <a:t>, 2012-13</a:t>
            </a:r>
          </a:p>
          <a:p>
            <a:r>
              <a:rPr lang="en-US" sz="1800" b="0" dirty="0" smtClean="0"/>
              <a:t>Generic </a:t>
            </a:r>
            <a:r>
              <a:rPr lang="en-US" sz="1800" b="0" dirty="0"/>
              <a:t>Drugs in Canada, </a:t>
            </a:r>
            <a:r>
              <a:rPr lang="en-US" sz="1800" b="0" dirty="0" smtClean="0"/>
              <a:t>2013 </a:t>
            </a:r>
            <a:r>
              <a:rPr lang="en-US" sz="1800" b="0" dirty="0"/>
              <a:t>– December 11, 2014</a:t>
            </a:r>
          </a:p>
          <a:p>
            <a:r>
              <a:rPr lang="en-US" sz="1800" b="0" dirty="0" smtClean="0"/>
              <a:t>New </a:t>
            </a:r>
            <a:r>
              <a:rPr lang="en-US" sz="1800" b="0" dirty="0"/>
              <a:t>Drug Pipeline Monitor</a:t>
            </a:r>
            <a:r>
              <a:rPr lang="en-US" sz="1800" b="0" dirty="0" smtClean="0"/>
              <a:t>, 6th </a:t>
            </a:r>
            <a:r>
              <a:rPr lang="en-US" sz="1800" b="0" dirty="0"/>
              <a:t>edition –  December 2013</a:t>
            </a:r>
          </a:p>
          <a:p>
            <a:r>
              <a:rPr lang="en-US" sz="1800" b="0" dirty="0" smtClean="0"/>
              <a:t>Utilization </a:t>
            </a:r>
            <a:r>
              <a:rPr lang="en-US" sz="1800" b="0" dirty="0"/>
              <a:t>of Prescription </a:t>
            </a:r>
            <a:r>
              <a:rPr lang="en-US" sz="1800" b="0" dirty="0" smtClean="0"/>
              <a:t>Opioids in Canada's </a:t>
            </a:r>
          </a:p>
          <a:p>
            <a:pPr marL="0" indent="0">
              <a:buNone/>
            </a:pPr>
            <a:r>
              <a:rPr lang="en-US" sz="1800" b="0" dirty="0" smtClean="0"/>
              <a:t>     Public </a:t>
            </a:r>
            <a:r>
              <a:rPr lang="en-US" sz="1800" b="0" dirty="0"/>
              <a:t>Drug Plans, </a:t>
            </a:r>
            <a:r>
              <a:rPr lang="en-US" sz="1800" b="0" dirty="0" smtClean="0"/>
              <a:t>2006/07 </a:t>
            </a:r>
            <a:r>
              <a:rPr lang="en-US" sz="1800" b="0" dirty="0"/>
              <a:t>to 2012/13 – April </a:t>
            </a:r>
            <a:r>
              <a:rPr lang="en-US" sz="1800" b="0" dirty="0" smtClean="0"/>
              <a:t>2014</a:t>
            </a:r>
          </a:p>
          <a:p>
            <a:pPr marL="0" indent="0">
              <a:buNone/>
            </a:pPr>
            <a:endParaRPr lang="en-US" sz="1800" dirty="0" smtClean="0"/>
          </a:p>
          <a:p>
            <a:pPr marL="0" indent="0">
              <a:buNone/>
            </a:pPr>
            <a:r>
              <a:rPr lang="en-US" sz="1800" dirty="0" smtClean="0"/>
              <a:t>Research agenda</a:t>
            </a:r>
          </a:p>
          <a:p>
            <a:r>
              <a:rPr lang="en-CA" sz="1800" b="0" dirty="0"/>
              <a:t>Private Drug Plans in Canada: Generic Drug Market, 2013</a:t>
            </a:r>
          </a:p>
          <a:p>
            <a:r>
              <a:rPr lang="en-CA" sz="1800" b="0" dirty="0"/>
              <a:t>International Retail Price Comparison, 2013</a:t>
            </a:r>
          </a:p>
          <a:p>
            <a:r>
              <a:rPr lang="en-CA" sz="1800" b="0" dirty="0"/>
              <a:t>Compass Rx, 2013-14</a:t>
            </a:r>
          </a:p>
          <a:p>
            <a:r>
              <a:rPr lang="en-CA" sz="1800" b="0" dirty="0"/>
              <a:t>Private Drug Plans in Canada: Cost Driver Analysis, 2013</a:t>
            </a:r>
          </a:p>
          <a:p>
            <a:r>
              <a:rPr lang="en-CA" sz="1800" b="0" dirty="0"/>
              <a:t>Utilization and Cost of Biologics, 2005/06 to 2012/13</a:t>
            </a:r>
          </a:p>
          <a:p>
            <a:r>
              <a:rPr lang="en-CA" sz="1800" b="0" dirty="0"/>
              <a:t>Private Drug Plans in Canada: High-Cost Drugs, 2013</a:t>
            </a:r>
          </a:p>
          <a:p>
            <a:r>
              <a:rPr lang="en-CA" sz="1800" b="0" dirty="0"/>
              <a:t>New Drug Launch Monitor, 2014</a:t>
            </a:r>
          </a:p>
          <a:p>
            <a:r>
              <a:rPr lang="en-CA" sz="1800" b="0" dirty="0"/>
              <a:t>New Drug Pipeline Monitor, 7th edition</a:t>
            </a:r>
          </a:p>
          <a:p>
            <a:pPr marL="0" indent="0">
              <a:buNone/>
            </a:pPr>
            <a:endParaRPr lang="en-US" sz="1800" dirty="0" smtClean="0"/>
          </a:p>
          <a:p>
            <a:endParaRPr lang="en-US" sz="1800" dirty="0"/>
          </a:p>
        </p:txBody>
      </p:sp>
      <p:pic>
        <p:nvPicPr>
          <p:cNvPr id="1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3212976"/>
            <a:ext cx="1945568" cy="252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10" name="Group 9"/>
          <p:cNvGrpSpPr/>
          <p:nvPr/>
        </p:nvGrpSpPr>
        <p:grpSpPr>
          <a:xfrm>
            <a:off x="6595630" y="980728"/>
            <a:ext cx="2008818" cy="2605758"/>
            <a:chOff x="5975452" y="687355"/>
            <a:chExt cx="2636119" cy="3419473"/>
          </a:xfrm>
        </p:grpSpPr>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5452" y="687355"/>
              <a:ext cx="2636119" cy="34194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8" descr="Screen Shot 2014-12-09 at 9.34.44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0414" y="1124744"/>
              <a:ext cx="2332026" cy="1008112"/>
            </a:xfrm>
            <a:prstGeom prst="rect">
              <a:avLst/>
            </a:prstGeom>
          </p:spPr>
        </p:pic>
      </p:grpSp>
      <p:sp>
        <p:nvSpPr>
          <p:cNvPr id="11" name="Title 4"/>
          <p:cNvSpPr txBox="1">
            <a:spLocks/>
          </p:cNvSpPr>
          <p:nvPr/>
        </p:nvSpPr>
        <p:spPr bwMode="auto">
          <a:xfrm>
            <a:off x="1070168" y="250360"/>
            <a:ext cx="7848600" cy="401188"/>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r>
              <a:rPr lang="en-CA" sz="2800" kern="0" dirty="0" smtClean="0">
                <a:solidFill>
                  <a:srgbClr val="002060"/>
                </a:solidFill>
              </a:rPr>
              <a:t>NPDUIS</a:t>
            </a:r>
            <a:endParaRPr lang="en-CA" kern="0" dirty="0">
              <a:solidFill>
                <a:srgbClr val="002060"/>
              </a:solidFill>
            </a:endParaRPr>
          </a:p>
        </p:txBody>
      </p:sp>
    </p:spTree>
    <p:extLst>
      <p:ext uri="{BB962C8B-B14F-4D97-AF65-F5344CB8AC3E}">
        <p14:creationId xmlns:p14="http://schemas.microsoft.com/office/powerpoint/2010/main" val="206980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down)">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wipe(down)">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wipe(down)">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wipe(down)">
                                      <p:cBhvr>
                                        <p:cTn id="67" dur="5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wipe(down)">
                                      <p:cBhvr>
                                        <p:cTn id="72" dur="500"/>
                                        <p:tgtEl>
                                          <p:spTgt spid="3">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Effect transition="in" filter="wipe(down)">
                                      <p:cBhvr>
                                        <p:cTn id="77" dur="500"/>
                                        <p:tgtEl>
                                          <p:spTgt spid="3">
                                            <p:txEl>
                                              <p:pRg st="15" end="15"/>
                                            </p:txEl>
                                          </p:spTgt>
                                        </p:tgtEl>
                                      </p:cBhvr>
                                    </p:animEffect>
                                  </p:childTnLst>
                                </p:cTn>
                              </p:par>
                              <p:par>
                                <p:cTn id="78" presetID="22" presetClass="entr" presetSubtype="4" fill="hold"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down)">
                                      <p:cBhvr>
                                        <p:cTn id="80" dur="500"/>
                                        <p:tgtEl>
                                          <p:spTgt spid="12"/>
                                        </p:tgtEl>
                                      </p:cBhvr>
                                    </p:animEffect>
                                  </p:childTnLst>
                                </p:cTn>
                              </p:par>
                              <p:par>
                                <p:cTn id="81" presetID="22" presetClass="entr" presetSubtype="4" fill="hold" nodeType="with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down)">
                                      <p:cBhvr>
                                        <p:cTn id="8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resentation 2">
  <a:themeElements>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Presentation 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Presentation 2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Presentation 2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Presentation 2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Presentation 2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Presentation 2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Presentation 2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PMPRB Corporate Services" ma:contentTypeID="0x0101001EB76DEFB5D79E48930D0B9C03384D7201003409290EF1969E44826FC46B8DB48503" ma:contentTypeVersion="131" ma:contentTypeDescription="Corporate Services (CSB) Content Type" ma:contentTypeScope="" ma:versionID="fe6246bf5385cc3fa1b94c2b5c09e27a">
  <xsd:schema xmlns:xsd="http://www.w3.org/2001/XMLSchema" xmlns:xs="http://www.w3.org/2001/XMLSchema" xmlns:p="http://schemas.microsoft.com/office/2006/metadata/properties" xmlns:ns2="b4471f26-bf30-4ace-b43c-f63ba7af3375" xmlns:ns3="362559f1-fe83-44ed-8e10-64ff00a78c4c" xmlns:ns4="2ceafa1b-f5d9-4ded-b5b5-0e8dd98dde4c" xmlns:ns5="c83068ff-0790-4048-8698-1358a6bc3148" xmlns:ns6="http://schemas.microsoft.com/sharepoint/v4" targetNamespace="http://schemas.microsoft.com/office/2006/metadata/properties" ma:root="true" ma:fieldsID="64ebeb74adaf882e7b60a3567dfd0f45" ns2:_="" ns3:_="" ns4:_="" ns5:_="" ns6:_="">
    <xsd:import namespace="b4471f26-bf30-4ace-b43c-f63ba7af3375"/>
    <xsd:import namespace="362559f1-fe83-44ed-8e10-64ff00a78c4c"/>
    <xsd:import namespace="2ceafa1b-f5d9-4ded-b5b5-0e8dd98dde4c"/>
    <xsd:import namespace="c83068ff-0790-4048-8698-1358a6bc3148"/>
    <xsd:import namespace="http://schemas.microsoft.com/sharepoint/v4"/>
    <xsd:element name="properties">
      <xsd:complexType>
        <xsd:sequence>
          <xsd:element name="documentManagement">
            <xsd:complexType>
              <xsd:all>
                <xsd:element ref="ns3:Process_x0020_Number" minOccurs="0"/>
                <xsd:element ref="ns2:PMRBR_x0020_Authors" minOccurs="0"/>
                <xsd:element ref="ns2:PMPRB_x0020_Submitter" minOccurs="0"/>
                <xsd:element ref="ns2:PMPRB_x0020_Contributors" minOccurs="0"/>
                <xsd:element ref="ns2:Essential_x0020_Information" minOccurs="0"/>
                <xsd:element ref="ns2:Declassified" minOccurs="0"/>
                <xsd:element ref="ns2:Historical_x0020_or_x0020_Archival_x0020_Value" minOccurs="0"/>
                <xsd:element ref="ns2:Tabled_x0020_in_x0020_Parliment" minOccurs="0"/>
                <xsd:element ref="ns2:Transferred_x0020_to_x0020_LAC" minOccurs="0"/>
                <xsd:element ref="ns4:IM_x0020_Approved_x0020_Record" minOccurs="0"/>
                <xsd:element ref="ns2:Legacy_x0020_Document_x0020_ID" minOccurs="0"/>
                <xsd:element ref="ns3:FCS-SCF-ID" minOccurs="0"/>
                <xsd:element ref="ns2:Document_x0020_Set_x0020_KeywordTaxHTField0" minOccurs="0"/>
                <xsd:element ref="ns2:Document_x0020_StateTaxHTField0" minOccurs="0"/>
                <xsd:element ref="ns2:FunctionTaxHTField0" minOccurs="0"/>
                <xsd:element ref="ns2:External_x0020_AuthorsTaxHTField0" minOccurs="0"/>
                <xsd:element ref="ns2:External_x0020_CollaboratorsTaxHTField0" minOccurs="0"/>
                <xsd:element ref="ns2:SectionTaxHTField0" minOccurs="0"/>
                <xsd:element ref="ns5:_dlc_DocId" minOccurs="0"/>
                <xsd:element ref="ns4:SubfilesTaxHTField0" minOccurs="0"/>
                <xsd:element ref="ns2:ActivityTaxHTField0" minOccurs="0"/>
                <xsd:element ref="ns5:_dlc_DocIdUrl" minOccurs="0"/>
                <xsd:element ref="ns2:Document_x0020_LanguageTaxHTField0" minOccurs="0"/>
                <xsd:element ref="ns5:_dlc_DocIdPersistId" minOccurs="0"/>
                <xsd:element ref="ns3:l622e961dc7b47eeb3f0805799c5939d" minOccurs="0"/>
                <xsd:element ref="ns2:Document_x0020_SourceTaxHTField0" minOccurs="0"/>
                <xsd:element ref="ns2:PMPRB_x0020_KeywordsTaxHTField0" minOccurs="0"/>
                <xsd:element ref="ns3:TaxCatchAll" minOccurs="0"/>
                <xsd:element ref="ns3:TaxCatchAllLabel" minOccurs="0"/>
                <xsd:element ref="ns2:BranchTaxHTField0" minOccurs="0"/>
                <xsd:element ref="ns3:dd9520ad33df4276bb2ec023d1441d19" minOccurs="0"/>
                <xsd:element ref="ns2:Classified_x0020_InformationTaxHTField0" minOccurs="0"/>
                <xsd:element ref="ns3:e1c8939a27014f459d09952bb5e8bc56" minOccurs="0"/>
                <xsd:element ref="ns2:Document_x0020_Subject" minOccurs="0"/>
                <xsd:element ref="ns3:nd4b2aa878d6480d98819406828623fb" minOccurs="0"/>
                <xsd:element ref="ns3:g40ec1b4031a469394b00eec5a9ca1aa" minOccurs="0"/>
                <xsd:element ref="ns3:e55719547db04687a112cad62270e2c9" minOccurs="0"/>
                <xsd:element ref="ns4:Retention_x0020_Approval_x0020_Group" minOccurs="0"/>
                <xsd:element ref="ns6: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71f26-bf30-4ace-b43c-f63ba7af3375" elementFormDefault="qualified">
    <xsd:import namespace="http://schemas.microsoft.com/office/2006/documentManagement/types"/>
    <xsd:import namespace="http://schemas.microsoft.com/office/infopath/2007/PartnerControls"/>
    <xsd:element name="PMRBR_x0020_Authors" ma:index="11" nillable="true" ma:displayName="PMPRB Authors" ma:description="Internal Authors of this Document" ma:list="UserInfo" ma:SharePointGroup="0" ma:internalName="PMRBR_x0020_Autho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MPRB_x0020_Submitter" ma:index="12" nillable="true" ma:displayName="PMPRB Submitter" ma:description="PMPRB User who originally posted the document" ma:list="UserInfo" ma:SharePointGroup="0" ma:internalName="PMPRB_x0020_Submitt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MPRB_x0020_Contributors" ma:index="13" nillable="true" ma:displayName="PMPRB Contributors" ma:list="UserInfo" ma:SharePointGroup="0" ma:internalName="PMPRB_x0020_Contributo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ssential_x0020_Information" ma:index="21" nillable="true" ma:displayName="Essential Information" ma:default="0" ma:description="Information considered vital to the operations of an organization and identified in the context of emergency preparedness and business resumption planning." ma:internalName="Essential_x0020_Information">
      <xsd:simpleType>
        <xsd:restriction base="dms:Boolean"/>
      </xsd:simpleType>
    </xsd:element>
    <xsd:element name="Declassified" ma:index="22" nillable="true" ma:displayName="Declassified" ma:default="0" ma:description="Document was declassified after becoming a record." ma:internalName="Declassified" ma:readOnly="false">
      <xsd:simpleType>
        <xsd:restriction base="dms:Boolean"/>
      </xsd:simpleType>
    </xsd:element>
    <xsd:element name="Historical_x0020_or_x0020_Archival_x0020_Value" ma:index="23" nillable="true" ma:displayName="Historical or Archival Value" ma:default="0" ma:internalName="Historical_x0020_or_x0020_Archival_x0020_Value">
      <xsd:simpleType>
        <xsd:restriction base="dms:Boolean"/>
      </xsd:simpleType>
    </xsd:element>
    <xsd:element name="Tabled_x0020_in_x0020_Parliment" ma:index="24" nillable="true" ma:displayName="Tabled in Parliament" ma:default="0" ma:description="Documents tagged Tabled in Parliament will see their classication level automatically downgraded." ma:internalName="Tabled_x0020_in_x0020_Parliment" ma:readOnly="false">
      <xsd:simpleType>
        <xsd:restriction base="dms:Boolean"/>
      </xsd:simpleType>
    </xsd:element>
    <xsd:element name="Transferred_x0020_to_x0020_LAC" ma:index="25" nillable="true" ma:displayName="Transferred to LAC" ma:default="0" ma:description="Document was removed from PMPRB Archives and moved to LAC Archives" ma:internalName="Transferred_x0020_to_x0020_LAC" ma:readOnly="false">
      <xsd:simpleType>
        <xsd:restriction base="dms:Boolean"/>
      </xsd:simpleType>
    </xsd:element>
    <xsd:element name="Legacy_x0020_Document_x0020_ID" ma:index="27" nillable="true" ma:displayName="Legacy Document ID" ma:description="Used to store the IDs coming from external systems such as the correspondance database" ma:hidden="true" ma:internalName="Legacy_x0020_Document_x0020_ID" ma:readOnly="false">
      <xsd:simpleType>
        <xsd:restriction base="dms:Text">
          <xsd:maxLength value="22"/>
        </xsd:restriction>
      </xsd:simpleType>
    </xsd:element>
    <xsd:element name="Document_x0020_Set_x0020_KeywordTaxHTField0" ma:index="29" nillable="true" ma:taxonomy="true" ma:internalName="Document_x0020_Set_x0020_KeywordTaxHTField0" ma:taxonomyFieldName="Document_x0020_Set_x0020_Keyword" ma:displayName="Document Set Keyword" ma:readOnly="false" ma:default="" ma:fieldId="{accfa619-18eb-482b-944e-403abb9ba2a0}" ma:taxonomyMulti="true" ma:sspId="87fb4825-937c-4e2d-8062-543fa8dda6ff" ma:termSetId="1d86dd51-36ad-4424-afa6-b33ccfd1134d" ma:anchorId="00000000-0000-0000-0000-000000000000" ma:open="true" ma:isKeyword="false">
      <xsd:complexType>
        <xsd:sequence>
          <xsd:element ref="pc:Terms" minOccurs="0" maxOccurs="1"/>
        </xsd:sequence>
      </xsd:complexType>
    </xsd:element>
    <xsd:element name="Document_x0020_StateTaxHTField0" ma:index="31" ma:taxonomy="true" ma:internalName="Document_x0020_StateTaxHTField0" ma:taxonomyFieldName="Document_x0020_State" ma:displayName="Document State" ma:readOnly="false" ma:default="3;#Authoring|d1895284-02bb-479f-9c3a-5b27d53edaaf" ma:fieldId="{d68447dd-9a9b-4824-b86b-74d48cef485b}" ma:sspId="87fb4825-937c-4e2d-8062-543fa8dda6ff" ma:termSetId="eba5e935-0f4e-43c4-b869-2a7735850abd" ma:anchorId="00000000-0000-0000-0000-000000000000" ma:open="false" ma:isKeyword="false">
      <xsd:complexType>
        <xsd:sequence>
          <xsd:element ref="pc:Terms" minOccurs="0" maxOccurs="1"/>
        </xsd:sequence>
      </xsd:complexType>
    </xsd:element>
    <xsd:element name="FunctionTaxHTField0" ma:index="32" ma:taxonomy="true" ma:internalName="FunctionTaxHTField0" ma:taxonomyFieldName="Function" ma:displayName="Function" ma:default="" ma:fieldId="{13cdd88e-8468-4f45-8222-082978acdc14}" ma:sspId="87fb4825-937c-4e2d-8062-543fa8dda6ff" ma:termSetId="9d934971-893c-473e-9133-c206949e7908" ma:anchorId="00000000-0000-0000-0000-000000000000" ma:open="false" ma:isKeyword="false">
      <xsd:complexType>
        <xsd:sequence>
          <xsd:element ref="pc:Terms" minOccurs="0" maxOccurs="1"/>
        </xsd:sequence>
      </xsd:complexType>
    </xsd:element>
    <xsd:element name="External_x0020_AuthorsTaxHTField0" ma:index="33" nillable="true" ma:taxonomy="true" ma:internalName="External_x0020_AuthorsTaxHTField0" ma:taxonomyFieldName="External_x0020_Authors" ma:displayName="External Authors" ma:readOnly="false" ma:default="" ma:fieldId="{f9ad39a6-32cd-4173-b754-d4486d1ade1d}" ma:taxonomyMulti="true" ma:sspId="87fb4825-937c-4e2d-8062-543fa8dda6ff" ma:termSetId="26f48bbb-f85d-440f-bef9-a84b7803b73d" ma:anchorId="00000000-0000-0000-0000-000000000000" ma:open="true" ma:isKeyword="false">
      <xsd:complexType>
        <xsd:sequence>
          <xsd:element ref="pc:Terms" minOccurs="0" maxOccurs="1"/>
        </xsd:sequence>
      </xsd:complexType>
    </xsd:element>
    <xsd:element name="External_x0020_CollaboratorsTaxHTField0" ma:index="35" nillable="true" ma:taxonomy="true" ma:internalName="External_x0020_CollaboratorsTaxHTField0" ma:taxonomyFieldName="External_x0020_Collaborators" ma:displayName="External Collaborators" ma:readOnly="false" ma:default="" ma:fieldId="{1210f448-14ad-40a5-82d3-68f3af84eb86}" ma:taxonomyMulti="true" ma:sspId="87fb4825-937c-4e2d-8062-543fa8dda6ff" ma:termSetId="75745449-76d9-460a-a0f9-9030a18d9d9b" ma:anchorId="00000000-0000-0000-0000-000000000000" ma:open="true" ma:isKeyword="false">
      <xsd:complexType>
        <xsd:sequence>
          <xsd:element ref="pc:Terms" minOccurs="0" maxOccurs="1"/>
        </xsd:sequence>
      </xsd:complexType>
    </xsd:element>
    <xsd:element name="SectionTaxHTField0" ma:index="36" ma:taxonomy="true" ma:internalName="SectionTaxHTField0" ma:taxonomyFieldName="Section" ma:displayName="Section" ma:readOnly="false" ma:default="" ma:fieldId="{48db267f-69f4-439a-a6b3-7729d447a85f}" ma:sspId="87fb4825-937c-4e2d-8062-543fa8dda6ff" ma:termSetId="9d934971-893c-473e-9133-c206949e7908" ma:anchorId="00000000-0000-0000-0000-000000000000" ma:open="false" ma:isKeyword="false">
      <xsd:complexType>
        <xsd:sequence>
          <xsd:element ref="pc:Terms" minOccurs="0" maxOccurs="1"/>
        </xsd:sequence>
      </xsd:complexType>
    </xsd:element>
    <xsd:element name="ActivityTaxHTField0" ma:index="39" ma:taxonomy="true" ma:internalName="ActivityTaxHTField0" ma:taxonomyFieldName="Activity" ma:displayName="Activity" ma:readOnly="false" ma:default="" ma:fieldId="{169e8d22-9688-4424-92ac-81ed6877dd60}" ma:sspId="87fb4825-937c-4e2d-8062-543fa8dda6ff" ma:termSetId="9d934971-893c-473e-9133-c206949e7908" ma:anchorId="00000000-0000-0000-0000-000000000000" ma:open="false" ma:isKeyword="false">
      <xsd:complexType>
        <xsd:sequence>
          <xsd:element ref="pc:Terms" minOccurs="0" maxOccurs="1"/>
        </xsd:sequence>
      </xsd:complexType>
    </xsd:element>
    <xsd:element name="Document_x0020_LanguageTaxHTField0" ma:index="41" ma:taxonomy="true" ma:internalName="Document_x0020_LanguageTaxHTField0" ma:taxonomyFieldName="Document_x0020_Language" ma:displayName="Document Language" ma:default="2;#English|1d77e0e2-178f-46e6-9051-7bafdb57b0d2" ma:fieldId="{2ef4a9d0-2262-49ca-a951-d001daa9d580}" ma:taxonomyMulti="true" ma:sspId="87fb4825-937c-4e2d-8062-543fa8dda6ff" ma:termSetId="ff932b19-9d2e-4450-957a-1463124339a0" ma:anchorId="00000000-0000-0000-0000-000000000000" ma:open="true" ma:isKeyword="false">
      <xsd:complexType>
        <xsd:sequence>
          <xsd:element ref="pc:Terms" minOccurs="0" maxOccurs="1"/>
        </xsd:sequence>
      </xsd:complexType>
    </xsd:element>
    <xsd:element name="Document_x0020_SourceTaxHTField0" ma:index="46" ma:taxonomy="true" ma:internalName="Document_x0020_SourceTaxHTField0" ma:taxonomyFieldName="Document_x0020_Source" ma:displayName="Document Source" ma:default="1;#PMPRB|8b75eb90-1c3d-4eef-becc-b2774a094013" ma:fieldId="{cd2e6899-b419-4a71-8085-8cb2fea00094}" ma:taxonomyMulti="true" ma:sspId="87fb4825-937c-4e2d-8062-543fa8dda6ff" ma:termSetId="0f66b426-bb6a-4a0b-94ff-44d3a3fd4278" ma:anchorId="00000000-0000-0000-0000-000000000000" ma:open="false" ma:isKeyword="false">
      <xsd:complexType>
        <xsd:sequence>
          <xsd:element ref="pc:Terms" minOccurs="0" maxOccurs="1"/>
        </xsd:sequence>
      </xsd:complexType>
    </xsd:element>
    <xsd:element name="PMPRB_x0020_KeywordsTaxHTField0" ma:index="48" nillable="true" ma:taxonomy="true" ma:internalName="PMPRB_x0020_KeywordsTaxHTField0" ma:taxonomyFieldName="PMPRB_x0020_Keywords" ma:displayName="PMPRB Keywords" ma:readOnly="false" ma:default="" ma:fieldId="{16eb63d6-7359-4f74-8299-0d799f538954}" ma:taxonomyMulti="true" ma:sspId="87fb4825-937c-4e2d-8062-543fa8dda6ff" ma:termSetId="f1608d54-3fab-4863-877e-e46198ecf9cd" ma:anchorId="00000000-0000-0000-0000-000000000000" ma:open="true" ma:isKeyword="false">
      <xsd:complexType>
        <xsd:sequence>
          <xsd:element ref="pc:Terms" minOccurs="0" maxOccurs="1"/>
        </xsd:sequence>
      </xsd:complexType>
    </xsd:element>
    <xsd:element name="BranchTaxHTField0" ma:index="51" ma:taxonomy="true" ma:internalName="BranchTaxHTField0" ma:taxonomyFieldName="Branch" ma:displayName="Branch" ma:readOnly="false" ma:default="" ma:fieldId="{9c763c8f-4b04-4605-b4de-cf735142c869}" ma:sspId="87fb4825-937c-4e2d-8062-543fa8dda6ff" ma:termSetId="9d934971-893c-473e-9133-c206949e7908" ma:anchorId="00000000-0000-0000-0000-000000000000" ma:open="false" ma:isKeyword="false">
      <xsd:complexType>
        <xsd:sequence>
          <xsd:element ref="pc:Terms" minOccurs="0" maxOccurs="1"/>
        </xsd:sequence>
      </xsd:complexType>
    </xsd:element>
    <xsd:element name="Classified_x0020_InformationTaxHTField0" ma:index="54" ma:taxonomy="true" ma:internalName="Classified_x0020_InformationTaxHTField0" ma:taxonomyFieldName="Classified_x0020_Information" ma:displayName="Classified Information" ma:readOnly="false" ma:default="4;#Unclassified|24e88958-681e-49f2-9abb-09b6b846e807" ma:fieldId="{4495914c-5390-46e7-a646-ccd708fac39f}" ma:sspId="87fb4825-937c-4e2d-8062-543fa8dda6ff" ma:termSetId="d4d4e24c-0ad0-4d57-bebe-1c8fbbbaf172" ma:anchorId="00000000-0000-0000-0000-000000000000" ma:open="false" ma:isKeyword="false">
      <xsd:complexType>
        <xsd:sequence>
          <xsd:element ref="pc:Terms" minOccurs="0" maxOccurs="1"/>
        </xsd:sequence>
      </xsd:complexType>
    </xsd:element>
    <xsd:element name="Document_x0020_Subject" ma:index="58" nillable="true" ma:displayName="Document Subject" ma:description="Summary information defining the document" ma:hidden="true" ma:internalName="Document_x0020_Subject"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2559f1-fe83-44ed-8e10-64ff00a78c4c" elementFormDefault="qualified">
    <xsd:import namespace="http://schemas.microsoft.com/office/2006/documentManagement/types"/>
    <xsd:import namespace="http://schemas.microsoft.com/office/infopath/2007/PartnerControls"/>
    <xsd:element name="Process_x0020_Number" ma:index="6" nillable="true" ma:displayName="Process Number" ma:internalName="Process_x0020_Number" ma:readOnly="false">
      <xsd:simpleType>
        <xsd:restriction base="dms:Text">
          <xsd:maxLength value="49"/>
        </xsd:restriction>
      </xsd:simpleType>
    </xsd:element>
    <xsd:element name="FCS-SCF-ID" ma:index="28" nillable="true" ma:displayName="FCS-SCF-ID" ma:hidden="true" ma:indexed="true" ma:internalName="FCS_x002d_SCF_x002d_ID" ma:readOnly="false">
      <xsd:simpleType>
        <xsd:restriction base="dms:Text">
          <xsd:maxLength value="15"/>
        </xsd:restriction>
      </xsd:simpleType>
    </xsd:element>
    <xsd:element name="l622e961dc7b47eeb3f0805799c5939d" ma:index="45" nillable="true" ma:taxonomy="true" ma:internalName="l622e961dc7b47eeb3f0805799c5939d" ma:taxonomyFieldName="SubSubfiles" ma:displayName="SubSubfiles" ma:default="" ma:fieldId="{5622e961-dc7b-47ee-b3f0-805799c5939d}" ma:sspId="87fb4825-937c-4e2d-8062-543fa8dda6ff" ma:termSetId="9d934971-893c-473e-9133-c206949e7908" ma:anchorId="00000000-0000-0000-0000-000000000000" ma:open="false" ma:isKeyword="false">
      <xsd:complexType>
        <xsd:sequence>
          <xsd:element ref="pc:Terms" minOccurs="0" maxOccurs="1"/>
        </xsd:sequence>
      </xsd:complexType>
    </xsd:element>
    <xsd:element name="TaxCatchAll" ma:index="49" nillable="true" ma:displayName="Taxonomy Catch All Column" ma:description="" ma:hidden="true" ma:list="{8480225b-d405-4c16-9f5e-edef60f4c6f4}" ma:internalName="TaxCatchAll" ma:showField="CatchAllData" ma:web="033ebe66-9869-4a16-817e-9c6d5327fac2">
      <xsd:complexType>
        <xsd:complexContent>
          <xsd:extension base="dms:MultiChoiceLookup">
            <xsd:sequence>
              <xsd:element name="Value" type="dms:Lookup" maxOccurs="unbounded" minOccurs="0" nillable="true"/>
            </xsd:sequence>
          </xsd:extension>
        </xsd:complexContent>
      </xsd:complexType>
    </xsd:element>
    <xsd:element name="TaxCatchAllLabel" ma:index="50" nillable="true" ma:displayName="Taxonomy Catch All Column1" ma:description="" ma:hidden="true" ma:list="{8480225b-d405-4c16-9f5e-edef60f4c6f4}" ma:internalName="TaxCatchAllLabel" ma:readOnly="true" ma:showField="CatchAllDataLabel" ma:web="033ebe66-9869-4a16-817e-9c6d5327fac2">
      <xsd:complexType>
        <xsd:complexContent>
          <xsd:extension base="dms:MultiChoiceLookup">
            <xsd:sequence>
              <xsd:element name="Value" type="dms:Lookup" maxOccurs="unbounded" minOccurs="0" nillable="true"/>
            </xsd:sequence>
          </xsd:extension>
        </xsd:complexContent>
      </xsd:complexType>
    </xsd:element>
    <xsd:element name="dd9520ad33df4276bb2ec023d1441d19" ma:index="53" nillable="true" ma:taxonomy="true" ma:internalName="dd9520ad33df4276bb2ec023d1441d19" ma:taxonomyFieldName="Document_x0020_Type" ma:displayName="Document Type" ma:readOnly="false" ma:default="" ma:fieldId="{dd9520ad-33df-4276-bb2e-c023d1441d19}" ma:taxonomyMulti="true" ma:sspId="87fb4825-937c-4e2d-8062-543fa8dda6ff" ma:termSetId="ddbd10c8-7445-4d8f-87ca-95aba402ad42" ma:anchorId="00000000-0000-0000-0000-000000000000" ma:open="false" ma:isKeyword="false">
      <xsd:complexType>
        <xsd:sequence>
          <xsd:element ref="pc:Terms" minOccurs="0" maxOccurs="1"/>
        </xsd:sequence>
      </xsd:complexType>
    </xsd:element>
    <xsd:element name="e1c8939a27014f459d09952bb5e8bc56" ma:index="57" nillable="true" ma:taxonomy="true" ma:internalName="e1c8939a27014f459d09952bb5e8bc56" ma:taxonomyFieldName="Fiscal_x0020_Year" ma:displayName="Fiscal Year" ma:default="1673;#2014-2015|de0cdfc8-a01e-4156-8173-773d07c14c22" ma:fieldId="{e1c8939a-2701-4f45-9d09-952bb5e8bc56}" ma:taxonomyMulti="true" ma:sspId="87fb4825-937c-4e2d-8062-543fa8dda6ff" ma:termSetId="77501ea7-646b-417a-9f59-238c92903b56" ma:anchorId="00000000-0000-0000-0000-000000000000" ma:open="false" ma:isKeyword="false">
      <xsd:complexType>
        <xsd:sequence>
          <xsd:element ref="pc:Terms" minOccurs="0" maxOccurs="1"/>
        </xsd:sequence>
      </xsd:complexType>
    </xsd:element>
    <xsd:element name="nd4b2aa878d6480d98819406828623fb" ma:index="59" nillable="true" ma:taxonomy="true" ma:internalName="nd4b2aa878d6480d98819406828623fb" ma:taxonomyFieldName="CSB_x0020_Context" ma:displayName="CSB Context" ma:default="" ma:fieldId="{7d4b2aa8-78d6-480d-9881-9406828623fb}" ma:sspId="87fb4825-937c-4e2d-8062-543fa8dda6ff" ma:termSetId="0dfda6d0-78f7-42d3-9545-31daa4a5808b" ma:anchorId="00000000-0000-0000-0000-000000000000" ma:open="false" ma:isKeyword="false">
      <xsd:complexType>
        <xsd:sequence>
          <xsd:element ref="pc:Terms" minOccurs="0" maxOccurs="1"/>
        </xsd:sequence>
      </xsd:complexType>
    </xsd:element>
    <xsd:element name="g40ec1b4031a469394b00eec5a9ca1aa" ma:index="61" nillable="true" ma:taxonomy="true" ma:internalName="g40ec1b4031a469394b00eec5a9ca1aa" ma:taxonomyFieldName="Calandar_x0020_Year" ma:displayName="Calendar Year" ma:default="" ma:fieldId="{040ec1b4-031a-4693-94b0-0eec5a9ca1aa}" ma:sspId="87fb4825-937c-4e2d-8062-543fa8dda6ff" ma:termSetId="38cbacda-470a-4859-a355-c088e300241f" ma:anchorId="00000000-0000-0000-0000-000000000000" ma:open="false" ma:isKeyword="false">
      <xsd:complexType>
        <xsd:sequence>
          <xsd:element ref="pc:Terms" minOccurs="0" maxOccurs="1"/>
        </xsd:sequence>
      </xsd:complexType>
    </xsd:element>
    <xsd:element name="e55719547db04687a112cad62270e2c9" ma:index="63" nillable="true" ma:taxonomy="true" ma:internalName="e55719547db04687a112cad62270e2c9" ma:taxonomyFieldName="Stakeholder" ma:displayName="Stakeholder" ma:default="" ma:fieldId="{e5571954-7db0-4687-a112-cad62270e2c9}" ma:sspId="87fb4825-937c-4e2d-8062-543fa8dda6ff" ma:termSetId="09a0ffe2-74fb-4128-9b78-9622b13169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eafa1b-f5d9-4ded-b5b5-0e8dd98dde4c" elementFormDefault="qualified">
    <xsd:import namespace="http://schemas.microsoft.com/office/2006/documentManagement/types"/>
    <xsd:import namespace="http://schemas.microsoft.com/office/infopath/2007/PartnerControls"/>
    <xsd:element name="IM_x0020_Approved_x0020_Record" ma:index="26" nillable="true" ma:displayName="IM Approved Record" ma:default="0" ma:internalName="IM_x0020_Approved_x0020_Record" ma:readOnly="false">
      <xsd:simpleType>
        <xsd:restriction base="dms:Boolean"/>
      </xsd:simpleType>
    </xsd:element>
    <xsd:element name="SubfilesTaxHTField0" ma:index="38" nillable="true" ma:taxonomy="true" ma:internalName="SubfilesTaxHTField0" ma:taxonomyFieldName="Subfiles" ma:displayName="Subfiles" ma:default="" ma:fieldId="{2ec341dc-f52f-4765-b370-7d8975bd603b}" ma:sspId="87fb4825-937c-4e2d-8062-543fa8dda6ff" ma:termSetId="9d934971-893c-473e-9133-c206949e7908" ma:anchorId="00000000-0000-0000-0000-000000000000" ma:open="false" ma:isKeyword="false">
      <xsd:complexType>
        <xsd:sequence>
          <xsd:element ref="pc:Terms" minOccurs="0" maxOccurs="1"/>
        </xsd:sequence>
      </xsd:complexType>
    </xsd:element>
    <xsd:element name="Retention_x0020_Approval_x0020_Group" ma:index="64" nillable="true" ma:displayName="Retention Approval Group" ma:hidden="true" ma:list="UserInfo" ma:SearchPeopleOnly="false" ma:SharePointGroup="0" ma:internalName="Retention_x0020_Approval_x0020_Group"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83068ff-0790-4048-8698-1358a6bc3148" elementFormDefault="qualified">
    <xsd:import namespace="http://schemas.microsoft.com/office/2006/documentManagement/types"/>
    <xsd:import namespace="http://schemas.microsoft.com/office/infopath/2007/PartnerControls"/>
    <xsd:element name="_dlc_DocId" ma:index="37" nillable="true" ma:displayName="Document ID Value" ma:description="The value of the document ID assigned to this item." ma:internalName="_dlc_DocId" ma:readOnly="true">
      <xsd:simpleType>
        <xsd:restriction base="dms:Text"/>
      </xsd:simpleType>
    </xsd:element>
    <xsd:element name="_dlc_DocIdUrl" ma:index="4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6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4"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Set_x0020_KeywordTaxHTField0 xmlns="b4471f26-bf30-4ace-b43c-f63ba7af3375">
      <Terms xmlns="http://schemas.microsoft.com/office/infopath/2007/PartnerControls"/>
    </Document_x0020_Set_x0020_KeywordTaxHTField0>
    <External_x0020_CollaboratorsTaxHTField0 xmlns="b4471f26-bf30-4ace-b43c-f63ba7af3375">
      <Terms xmlns="http://schemas.microsoft.com/office/infopath/2007/PartnerControls"/>
    </External_x0020_CollaboratorsTaxHTField0>
    <Retention_x0020_Approval_x0020_Group xmlns="2ceafa1b-f5d9-4ded-b5b5-0e8dd98dde4c">
      <UserInfo>
        <DisplayName/>
        <AccountId xsi:nil="true"/>
        <AccountType/>
      </UserInfo>
    </Retention_x0020_Approval_x0020_Group>
    <Tabled_x0020_in_x0020_Parliment xmlns="b4471f26-bf30-4ace-b43c-f63ba7af3375">false</Tabled_x0020_in_x0020_Parliment>
    <g40ec1b4031a469394b00eec5a9ca1aa xmlns="362559f1-fe83-44ed-8e10-64ff00a78c4c">
      <Terms xmlns="http://schemas.microsoft.com/office/infopath/2007/PartnerControls"/>
    </g40ec1b4031a469394b00eec5a9ca1aa>
    <Transferred_x0020_to_x0020_LAC xmlns="b4471f26-bf30-4ace-b43c-f63ba7af3375">false</Transferred_x0020_to_x0020_LAC>
    <Document_x0020_LanguageTaxHTField0 xmlns="b4471f26-bf30-4ace-b43c-f63ba7af3375">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1d77e0e2-178f-46e6-9051-7bafdb57b0d2</TermId>
        </TermInfo>
      </Terms>
    </Document_x0020_LanguageTaxHTField0>
    <Document_x0020_SourceTaxHTField0 xmlns="b4471f26-bf30-4ace-b43c-f63ba7af3375">
      <Terms xmlns="http://schemas.microsoft.com/office/infopath/2007/PartnerControls">
        <TermInfo xmlns="http://schemas.microsoft.com/office/infopath/2007/PartnerControls">
          <TermName xmlns="http://schemas.microsoft.com/office/infopath/2007/PartnerControls">PMPRB</TermName>
          <TermId xmlns="http://schemas.microsoft.com/office/infopath/2007/PartnerControls">8b75eb90-1c3d-4eef-becc-b2774a094013</TermId>
        </TermInfo>
      </Terms>
    </Document_x0020_SourceTaxHTField0>
    <PMRBR_x0020_Authors xmlns="b4471f26-bf30-4ace-b43c-f63ba7af3375">
      <UserInfo>
        <DisplayName>PMPRB-CEPMB\pjulien</DisplayName>
        <AccountId>248</AccountId>
        <AccountType/>
      </UserInfo>
    </PMRBR_x0020_Authors>
    <PMPRB_x0020_Contributors xmlns="b4471f26-bf30-4ace-b43c-f63ba7af3375">
      <UserInfo>
        <DisplayName/>
        <AccountId xsi:nil="true"/>
        <AccountType/>
      </UserInfo>
    </PMPRB_x0020_Contributors>
    <l622e961dc7b47eeb3f0805799c5939d xmlns="362559f1-fe83-44ed-8e10-64ff00a78c4c">
      <Terms xmlns="http://schemas.microsoft.com/office/infopath/2007/PartnerControls"/>
    </l622e961dc7b47eeb3f0805799c5939d>
    <Declassified xmlns="b4471f26-bf30-4ace-b43c-f63ba7af3375">false</Declassified>
    <TaxCatchAll xmlns="362559f1-fe83-44ed-8e10-64ff00a78c4c">
      <Value>2777</Value>
      <Value>1992</Value>
      <Value>1986</Value>
      <Value>2859</Value>
      <Value>4</Value>
      <Value>3</Value>
      <Value>2</Value>
      <Value>1</Value>
    </TaxCatchAll>
    <IconOverlay xmlns="http://schemas.microsoft.com/sharepoint/v4" xsi:nil="true"/>
    <Document_x0020_StateTaxHTField0 xmlns="b4471f26-bf30-4ace-b43c-f63ba7af3375">
      <Terms xmlns="http://schemas.microsoft.com/office/infopath/2007/PartnerControls">
        <TermInfo xmlns="http://schemas.microsoft.com/office/infopath/2007/PartnerControls">
          <TermName xmlns="http://schemas.microsoft.com/office/infopath/2007/PartnerControls">Authoring</TermName>
          <TermId xmlns="http://schemas.microsoft.com/office/infopath/2007/PartnerControls">d1895284-02bb-479f-9c3a-5b27d53edaaf</TermId>
        </TermInfo>
      </Terms>
    </Document_x0020_StateTaxHTField0>
    <e1c8939a27014f459d09952bb5e8bc56 xmlns="362559f1-fe83-44ed-8e10-64ff00a78c4c">
      <Terms xmlns="http://schemas.microsoft.com/office/infopath/2007/PartnerControls"/>
    </e1c8939a27014f459d09952bb5e8bc56>
    <Historical_x0020_or_x0020_Archival_x0020_Value xmlns="b4471f26-bf30-4ace-b43c-f63ba7af3375">false</Historical_x0020_or_x0020_Archival_x0020_Value>
    <e55719547db04687a112cad62270e2c9 xmlns="362559f1-fe83-44ed-8e10-64ff00a78c4c">
      <Terms xmlns="http://schemas.microsoft.com/office/infopath/2007/PartnerControls"/>
    </e55719547db04687a112cad62270e2c9>
    <SectionTaxHTField0 xmlns="b4471f26-bf30-4ace-b43c-f63ba7af3375">
      <Terms xmlns="http://schemas.microsoft.com/office/infopath/2007/PartnerControls">
        <TermInfo xmlns="http://schemas.microsoft.com/office/infopath/2007/PartnerControls">
          <TermName xmlns="http://schemas.microsoft.com/office/infopath/2007/PartnerControls">execdir</TermName>
          <TermId xmlns="http://schemas.microsoft.com/office/infopath/2007/PartnerControls">3e117d82-819e-434e-bf2b-4310af3893cb</TermId>
        </TermInfo>
      </Terms>
    </SectionTaxHTField0>
    <FunctionTaxHTField0 xmlns="b4471f26-bf30-4ace-b43c-f63ba7af3375">
      <Terms xmlns="http://schemas.microsoft.com/office/infopath/2007/PartnerControls">
        <TermInfo xmlns="http://schemas.microsoft.com/office/infopath/2007/PartnerControls">
          <TermName xmlns="http://schemas.microsoft.com/office/infopath/2007/PartnerControls">External Communication and Correspondence</TermName>
          <TermId xmlns="http://schemas.microsoft.com/office/infopath/2007/PartnerControls">336050af-b1f6-47ec-9f1f-deedc15a225f</TermId>
        </TermInfo>
      </Terms>
    </FunctionTaxHTField0>
    <dd9520ad33df4276bb2ec023d1441d19 xmlns="362559f1-fe83-44ed-8e10-64ff00a78c4c">
      <Terms xmlns="http://schemas.microsoft.com/office/infopath/2007/PartnerControls"/>
    </dd9520ad33df4276bb2ec023d1441d19>
    <nd4b2aa878d6480d98819406828623fb xmlns="362559f1-fe83-44ed-8e10-64ff00a78c4c">
      <Terms xmlns="http://schemas.microsoft.com/office/infopath/2007/PartnerControls"/>
    </nd4b2aa878d6480d98819406828623fb>
    <PMPRB_x0020_Submitter xmlns="b4471f26-bf30-4ace-b43c-f63ba7af3375">
      <UserInfo>
        <DisplayName>Pascale Julien</DisplayName>
        <AccountId>248</AccountId>
        <AccountType/>
      </UserInfo>
    </PMPRB_x0020_Submitter>
    <IM_x0020_Approved_x0020_Record xmlns="2ceafa1b-f5d9-4ded-b5b5-0e8dd98dde4c">false</IM_x0020_Approved_x0020_Record>
    <BranchTaxHTField0 xmlns="b4471f26-bf30-4ace-b43c-f63ba7af3375">
      <Terms xmlns="http://schemas.microsoft.com/office/infopath/2007/PartnerControls">
        <TermInfo xmlns="http://schemas.microsoft.com/office/infopath/2007/PartnerControls">
          <TermName xmlns="http://schemas.microsoft.com/office/infopath/2007/PartnerControls">Exec</TermName>
          <TermId xmlns="http://schemas.microsoft.com/office/infopath/2007/PartnerControls">20dfcd73-2e7c-4507-8fe0-9f99a643270c</TermId>
        </TermInfo>
      </Terms>
    </BranchTaxHTField0>
    <Essential_x0020_Information xmlns="b4471f26-bf30-4ace-b43c-f63ba7af3375">false</Essential_x0020_Information>
    <ActivityTaxHTField0 xmlns="b4471f26-bf30-4ace-b43c-f63ba7af3375">
      <Terms xmlns="http://schemas.microsoft.com/office/infopath/2007/PartnerControls">
        <TermInfo xmlns="http://schemas.microsoft.com/office/infopath/2007/PartnerControls">
          <TermName xmlns="http://schemas.microsoft.com/office/infopath/2007/PartnerControls">Speeches</TermName>
          <TermId xmlns="http://schemas.microsoft.com/office/infopath/2007/PartnerControls">b3f47a6d-fbcd-49ea-8d7a-5caea30f0f58</TermId>
        </TermInfo>
      </Terms>
    </ActivityTaxHTField0>
    <PMPRB_x0020_KeywordsTaxHTField0 xmlns="b4471f26-bf30-4ace-b43c-f63ba7af3375">
      <Terms xmlns="http://schemas.microsoft.com/office/infopath/2007/PartnerControls"/>
    </PMPRB_x0020_KeywordsTaxHTField0>
    <Classified_x0020_InformationTaxHTField0 xmlns="b4471f26-bf30-4ace-b43c-f63ba7af3375">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24e88958-681e-49f2-9abb-09b6b846e807</TermId>
        </TermInfo>
      </Terms>
    </Classified_x0020_InformationTaxHTField0>
    <Legacy_x0020_Document_x0020_ID xmlns="b4471f26-bf30-4ace-b43c-f63ba7af3375" xsi:nil="true"/>
    <FCS-SCF-ID xmlns="362559f1-fe83-44ed-8e10-64ff00a78c4c" xsi:nil="true"/>
    <SubfilesTaxHTField0 xmlns="2ceafa1b-f5d9-4ded-b5b5-0e8dd98dde4c">
      <Terms xmlns="http://schemas.microsoft.com/office/infopath/2007/PartnerControls"/>
    </SubfilesTaxHTField0>
    <Process_x0020_Number xmlns="362559f1-fe83-44ed-8e10-64ff00a78c4c" xsi:nil="true"/>
    <External_x0020_AuthorsTaxHTField0 xmlns="b4471f26-bf30-4ace-b43c-f63ba7af3375">
      <Terms xmlns="http://schemas.microsoft.com/office/infopath/2007/PartnerControls"/>
    </External_x0020_AuthorsTaxHTField0>
    <Document_x0020_Subject xmlns="b4471f26-bf30-4ace-b43c-f63ba7af3375" xsi:nil="true"/>
    <_dlc_DocId xmlns="c83068ff-0790-4048-8698-1358a6bc3148">RIMS-265-185</_dlc_DocId>
    <_dlc_DocIdUrl xmlns="c83068ff-0790-4048-8698-1358a6bc3148">
      <Url>http://edrmsstage/team/exec/execdir/_layouts/DocIdRedir.aspx?ID=RIMS-265-185</Url>
      <Description>RIMS-265-185</Description>
    </_dlc_DocIdUrl>
  </documentManagement>
</p:properties>
</file>

<file path=customXml/item3.xml><?xml version="1.0" encoding="utf-8"?>
<?mso-contentType ?>
<SharedContentType xmlns="Microsoft.SharePoint.Taxonomy.ContentTypeSync" SourceId="87fb4825-937c-4e2d-8062-543fa8dda6ff" ContentTypeId="0x0101001EB76DEFB5D79E48930D0B9C03384D7201" PreviousValue="false"/>
</file>

<file path=customXml/item4.xml><?xml version="1.0" encoding="utf-8"?>
<?mso-contentType ?>
<customXsn xmlns="http://schemas.microsoft.com/office/2006/metadata/customXsn">
  <xsnLocation/>
  <cached>True</cached>
  <openByDefault>False</openByDefault>
  <xsnScope/>
</customXsn>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6.xml><?xml version="1.0" encoding="utf-8"?>
<?mso-contentType ?>
<FormTemplates xmlns="http://schemas.microsoft.com/sharepoint/v3/contenttype/forms">
  <Display>DocumentLibraryForm</Display>
  <Edit>MetadataFormBase</Edit>
  <New>DocumentLibraryForm</New>
</FormTemplates>
</file>

<file path=customXml/itemProps1.xml><?xml version="1.0" encoding="utf-8"?>
<ds:datastoreItem xmlns:ds="http://schemas.openxmlformats.org/officeDocument/2006/customXml" ds:itemID="{6B382988-4F37-4C6F-9F14-B91BA8D7E8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71f26-bf30-4ace-b43c-f63ba7af3375"/>
    <ds:schemaRef ds:uri="362559f1-fe83-44ed-8e10-64ff00a78c4c"/>
    <ds:schemaRef ds:uri="2ceafa1b-f5d9-4ded-b5b5-0e8dd98dde4c"/>
    <ds:schemaRef ds:uri="c83068ff-0790-4048-8698-1358a6bc3148"/>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A225E5-E3A0-4282-B258-43D113F2AB4F}">
  <ds:schemaRefs>
    <ds:schemaRef ds:uri="http://schemas.microsoft.com/office/2006/metadata/properties"/>
    <ds:schemaRef ds:uri="http://schemas.microsoft.com/office/infopath/2007/PartnerControls"/>
    <ds:schemaRef ds:uri="b4471f26-bf30-4ace-b43c-f63ba7af3375"/>
    <ds:schemaRef ds:uri="2ceafa1b-f5d9-4ded-b5b5-0e8dd98dde4c"/>
    <ds:schemaRef ds:uri="362559f1-fe83-44ed-8e10-64ff00a78c4c"/>
    <ds:schemaRef ds:uri="http://schemas.microsoft.com/sharepoint/v4"/>
    <ds:schemaRef ds:uri="c83068ff-0790-4048-8698-1358a6bc3148"/>
  </ds:schemaRefs>
</ds:datastoreItem>
</file>

<file path=customXml/itemProps3.xml><?xml version="1.0" encoding="utf-8"?>
<ds:datastoreItem xmlns:ds="http://schemas.openxmlformats.org/officeDocument/2006/customXml" ds:itemID="{EAE55F00-6F0C-41EE-97DE-3C43E32B5315}">
  <ds:schemaRefs>
    <ds:schemaRef ds:uri="Microsoft.SharePoint.Taxonomy.ContentTypeSync"/>
  </ds:schemaRefs>
</ds:datastoreItem>
</file>

<file path=customXml/itemProps4.xml><?xml version="1.0" encoding="utf-8"?>
<ds:datastoreItem xmlns:ds="http://schemas.openxmlformats.org/officeDocument/2006/customXml" ds:itemID="{F2EE940E-2602-4FC8-89DA-FD8E52C71162}">
  <ds:schemaRefs>
    <ds:schemaRef ds:uri="http://schemas.microsoft.com/office/2006/metadata/customXsn"/>
  </ds:schemaRefs>
</ds:datastoreItem>
</file>

<file path=customXml/itemProps5.xml><?xml version="1.0" encoding="utf-8"?>
<ds:datastoreItem xmlns:ds="http://schemas.openxmlformats.org/officeDocument/2006/customXml" ds:itemID="{AFED1A7C-E818-4925-B360-3CC68BCA857A}">
  <ds:schemaRefs>
    <ds:schemaRef ds:uri="http://schemas.microsoft.com/sharepoint/events"/>
  </ds:schemaRefs>
</ds:datastoreItem>
</file>

<file path=customXml/itemProps6.xml><?xml version="1.0" encoding="utf-8"?>
<ds:datastoreItem xmlns:ds="http://schemas.openxmlformats.org/officeDocument/2006/customXml" ds:itemID="{4E73F7A9-4331-4D87-A8CF-516B6AA3F0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PMPRB - Boudreau - Market Access Summit - Nov 15 2011</Template>
  <TotalTime>48394</TotalTime>
  <Words>1716</Words>
  <Application>Microsoft Office PowerPoint</Application>
  <PresentationFormat>On-screen Show (4:3)</PresentationFormat>
  <Paragraphs>292</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Presentation 2</vt:lpstr>
      <vt:lpstr>PMPRB Update  </vt:lpstr>
      <vt:lpstr>Canadian pricing and reimbursement regime</vt:lpstr>
      <vt:lpstr>Pricing and reimbursement (continued)</vt:lpstr>
      <vt:lpstr>Pharmaceutical Regulation in Canada is Shared </vt:lpstr>
      <vt:lpstr>Drug share of total health spending (2012)</vt:lpstr>
      <vt:lpstr>PMPRB 101</vt:lpstr>
      <vt:lpstr>Regulatory mandate </vt:lpstr>
      <vt:lpstr>Reporting mandate</vt:lpstr>
      <vt:lpstr>PowerPoint Presentation</vt:lpstr>
      <vt:lpstr>PowerPoint Presentation</vt:lpstr>
      <vt:lpstr>Compass Rx – “push-pull” drug spending effect</vt:lpstr>
      <vt:lpstr>PowerPoint Presentation</vt:lpstr>
      <vt:lpstr>PowerPoint Presentation</vt:lpstr>
      <vt:lpstr>PowerPoint Presentation</vt:lpstr>
      <vt:lpstr>PowerPoint Presentation</vt:lpstr>
      <vt:lpstr>PowerPoint Presentation</vt:lpstr>
      <vt:lpstr>Why are prices going down in other countries? </vt:lpstr>
      <vt:lpstr>Germany: impact of AMNOG</vt:lpstr>
      <vt:lpstr>PowerPoint Presentation</vt:lpstr>
      <vt:lpstr>Why is this happening?   </vt:lpstr>
      <vt:lpstr>Payers are concerned about sustainability   </vt:lpstr>
      <vt:lpstr>What’s next for the PMPRB? </vt:lpstr>
      <vt:lpstr>PowerPoint Presentation</vt:lpstr>
    </vt:vector>
  </TitlesOfParts>
  <Company>Gov of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Canada’s Patented Medicine Prices Review Board</dc:title>
  <dc:creator>PMPRB-CEPMB</dc:creator>
  <cp:lastModifiedBy>sylvie</cp:lastModifiedBy>
  <cp:revision>758</cp:revision>
  <cp:lastPrinted>2013-11-05T15:04:32Z</cp:lastPrinted>
  <dcterms:created xsi:type="dcterms:W3CDTF">2011-01-17T17:24:36Z</dcterms:created>
  <dcterms:modified xsi:type="dcterms:W3CDTF">2015-04-01T19:36:29Z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0x0101001EB76DEFB5D79E48930D0B9C03384D7201003409290EF1969E44826FC46B8DB48503</vt:lpwstr>
  </property>
  <property fmtid="{D5CDD505-2E9C-101B-9397-08002B2CF9AE}" pid="3" name="Section">
    <vt:lpwstr>1992;#execdir|3e117d82-819e-434e-bf2b-4310af3893cb</vt:lpwstr>
  </property>
  <property fmtid="{D5CDD505-2E9C-101B-9397-08002B2CF9AE}" pid="4" name="External Collaborators">
    <vt:lpwstr/>
  </property>
  <property fmtid="{D5CDD505-2E9C-101B-9397-08002B2CF9AE}" pid="5" name="Branch">
    <vt:lpwstr>1986;#Exec|20dfcd73-2e7c-4507-8fe0-9f99a643270c</vt:lpwstr>
  </property>
  <property fmtid="{D5CDD505-2E9C-101B-9397-08002B2CF9AE}" pid="6" name="Activity">
    <vt:lpwstr>2859;#Speeches|b3f47a6d-fbcd-49ea-8d7a-5caea30f0f58</vt:lpwstr>
  </property>
  <property fmtid="{D5CDD505-2E9C-101B-9397-08002B2CF9AE}" pid="7" name="Document Source">
    <vt:lpwstr>1;#PMPRB|8b75eb90-1c3d-4eef-becc-b2774a094013</vt:lpwstr>
  </property>
  <property fmtid="{D5CDD505-2E9C-101B-9397-08002B2CF9AE}" pid="8" name="Document Language">
    <vt:lpwstr>2;#English|1d77e0e2-178f-46e6-9051-7bafdb57b0d2</vt:lpwstr>
  </property>
  <property fmtid="{D5CDD505-2E9C-101B-9397-08002B2CF9AE}" pid="9" name="Document Set Keyword">
    <vt:lpwstr/>
  </property>
  <property fmtid="{D5CDD505-2E9C-101B-9397-08002B2CF9AE}" pid="10" name="Function">
    <vt:lpwstr>2777;#External Communication and Correspondence|336050af-b1f6-47ec-9f1f-deedc15a225f</vt:lpwstr>
  </property>
  <property fmtid="{D5CDD505-2E9C-101B-9397-08002B2CF9AE}" pid="11" name="Fiscal Year">
    <vt:lpwstr/>
  </property>
  <property fmtid="{D5CDD505-2E9C-101B-9397-08002B2CF9AE}" pid="12" name="External Authors">
    <vt:lpwstr/>
  </property>
  <property fmtid="{D5CDD505-2E9C-101B-9397-08002B2CF9AE}" pid="13" name="Classified Information">
    <vt:lpwstr>4;#Unclassified|24e88958-681e-49f2-9abb-09b6b846e807</vt:lpwstr>
  </property>
  <property fmtid="{D5CDD505-2E9C-101B-9397-08002B2CF9AE}" pid="14" name="ff6d8f504327485c957a273383731686">
    <vt:lpwstr/>
  </property>
  <property fmtid="{D5CDD505-2E9C-101B-9397-08002B2CF9AE}" pid="15" name="Document Type">
    <vt:lpwstr/>
  </property>
  <property fmtid="{D5CDD505-2E9C-101B-9397-08002B2CF9AE}" pid="16" name="Document State">
    <vt:lpwstr>3;#Authoring|d1895284-02bb-479f-9c3a-5b27d53edaaf</vt:lpwstr>
  </property>
  <property fmtid="{D5CDD505-2E9C-101B-9397-08002B2CF9AE}" pid="17" name="PMPRB Keywords">
    <vt:lpwstr/>
  </property>
  <property fmtid="{D5CDD505-2E9C-101B-9397-08002B2CF9AE}" pid="18" name="_dlc_DocIdItemGuid">
    <vt:lpwstr>7b9a51e3-61f8-487e-ac53-c5d427d7f267</vt:lpwstr>
  </property>
  <property fmtid="{D5CDD505-2E9C-101B-9397-08002B2CF9AE}" pid="19" name="SubSubfiles">
    <vt:lpwstr/>
  </property>
  <property fmtid="{D5CDD505-2E9C-101B-9397-08002B2CF9AE}" pid="20" name="Subfiles">
    <vt:lpwstr/>
  </property>
  <property fmtid="{D5CDD505-2E9C-101B-9397-08002B2CF9AE}" pid="21" name="Calandar_x0020_Year">
    <vt:lpwstr/>
  </property>
  <property fmtid="{D5CDD505-2E9C-101B-9397-08002B2CF9AE}" pid="22" name="Stakeholder">
    <vt:lpwstr/>
  </property>
  <property fmtid="{D5CDD505-2E9C-101B-9397-08002B2CF9AE}" pid="23" name="CSB_x0020_Context">
    <vt:lpwstr/>
  </property>
  <property fmtid="{D5CDD505-2E9C-101B-9397-08002B2CF9AE}" pid="24" name="Vendor_x0020_Name">
    <vt:lpwstr/>
  </property>
  <property fmtid="{D5CDD505-2E9C-101B-9397-08002B2CF9AE}" pid="25" name="Calandar Year">
    <vt:lpwstr/>
  </property>
  <property fmtid="{D5CDD505-2E9C-101B-9397-08002B2CF9AE}" pid="26" name="Vendor Name">
    <vt:lpwstr/>
  </property>
  <property fmtid="{D5CDD505-2E9C-101B-9397-08002B2CF9AE}" pid="27" name="CSB Context">
    <vt:lpwstr/>
  </property>
  <property fmtid="{D5CDD505-2E9C-101B-9397-08002B2CF9AE}" pid="28" name="_CheckOutSrcUrl">
    <vt:lpwstr>http://edrmsstage.pmprb-cepmb.gc.ca/team/exec/execdir/Section Documents/Exec/ExecDir/External Communication and Correspondence/Speeches/Pharma Symposium TO D. Clark - March 31 - no notes.pptx</vt:lpwstr>
  </property>
</Properties>
</file>