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30"/>
  </p:notesMasterIdLst>
  <p:handoutMasterIdLst>
    <p:handoutMasterId r:id="rId31"/>
  </p:handoutMasterIdLst>
  <p:sldIdLst>
    <p:sldId id="270" r:id="rId2"/>
    <p:sldId id="670" r:id="rId3"/>
    <p:sldId id="671" r:id="rId4"/>
    <p:sldId id="650" r:id="rId5"/>
    <p:sldId id="653" r:id="rId6"/>
    <p:sldId id="654" r:id="rId7"/>
    <p:sldId id="632" r:id="rId8"/>
    <p:sldId id="660" r:id="rId9"/>
    <p:sldId id="661" r:id="rId10"/>
    <p:sldId id="662" r:id="rId11"/>
    <p:sldId id="663" r:id="rId12"/>
    <p:sldId id="676" r:id="rId13"/>
    <p:sldId id="664" r:id="rId14"/>
    <p:sldId id="639" r:id="rId15"/>
    <p:sldId id="665" r:id="rId16"/>
    <p:sldId id="666" r:id="rId17"/>
    <p:sldId id="667" r:id="rId18"/>
    <p:sldId id="668" r:id="rId19"/>
    <p:sldId id="669" r:id="rId20"/>
    <p:sldId id="646" r:id="rId21"/>
    <p:sldId id="655" r:id="rId22"/>
    <p:sldId id="673" r:id="rId23"/>
    <p:sldId id="647" r:id="rId24"/>
    <p:sldId id="674" r:id="rId25"/>
    <p:sldId id="648" r:id="rId26"/>
    <p:sldId id="659" r:id="rId27"/>
    <p:sldId id="672" r:id="rId28"/>
    <p:sldId id="651" r:id="rId29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-52"/>
        <a:ea typeface="ＭＳ Ｐゴシック" pitchFamily="-60" charset="-128"/>
        <a:cs typeface="ＭＳ Ｐゴシック" pitchFamily="-60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-52"/>
        <a:ea typeface="ＭＳ Ｐゴシック" pitchFamily="-60" charset="-128"/>
        <a:cs typeface="ＭＳ Ｐゴシック" pitchFamily="-60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-52"/>
        <a:ea typeface="ＭＳ Ｐゴシック" pitchFamily="-60" charset="-128"/>
        <a:cs typeface="ＭＳ Ｐゴシック" pitchFamily="-60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-52"/>
        <a:ea typeface="ＭＳ Ｐゴシック" pitchFamily="-60" charset="-128"/>
        <a:cs typeface="ＭＳ Ｐゴシック" pitchFamily="-60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-52"/>
        <a:ea typeface="ＭＳ Ｐゴシック" pitchFamily="-60" charset="-128"/>
        <a:cs typeface="ＭＳ Ｐゴシック" pitchFamily="-60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60" charset="-52"/>
        <a:ea typeface="ＭＳ Ｐゴシック" pitchFamily="-60" charset="-128"/>
        <a:cs typeface="ＭＳ Ｐゴシック" pitchFamily="-60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60" charset="-52"/>
        <a:ea typeface="ＭＳ Ｐゴシック" pitchFamily="-60" charset="-128"/>
        <a:cs typeface="ＭＳ Ｐゴシック" pitchFamily="-60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60" charset="-52"/>
        <a:ea typeface="ＭＳ Ｐゴシック" pitchFamily="-60" charset="-128"/>
        <a:cs typeface="ＭＳ Ｐゴシック" pitchFamily="-60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60" charset="-52"/>
        <a:ea typeface="ＭＳ Ｐゴシック" pitchFamily="-60" charset="-128"/>
        <a:cs typeface="ＭＳ Ｐゴシック" pitchFamily="-6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20558A"/>
    <a:srgbClr val="345A98"/>
    <a:srgbClr val="22509A"/>
    <a:srgbClr val="1D4585"/>
    <a:srgbClr val="FFFF99"/>
    <a:srgbClr val="334B99"/>
    <a:srgbClr val="065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1" autoAdjust="0"/>
    <p:restoredTop sz="98589" autoAdjust="0"/>
  </p:normalViewPr>
  <p:slideViewPr>
    <p:cSldViewPr>
      <p:cViewPr>
        <p:scale>
          <a:sx n="100" d="100"/>
          <a:sy n="100" d="100"/>
        </p:scale>
        <p:origin x="-122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62" y="-78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t" anchorCtr="0" compatLnSpc="1">
            <a:prstTxWarp prst="textNoShape">
              <a:avLst/>
            </a:prstTxWarp>
          </a:bodyPr>
          <a:lstStyle>
            <a:lvl1pPr algn="l" defTabSz="919029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514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t" anchorCtr="0" compatLnSpc="1">
            <a:prstTxWarp prst="textNoShape">
              <a:avLst/>
            </a:prstTxWarp>
          </a:bodyPr>
          <a:lstStyle>
            <a:lvl1pPr algn="r" defTabSz="919029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b" anchorCtr="0" compatLnSpc="1">
            <a:prstTxWarp prst="textNoShape">
              <a:avLst/>
            </a:prstTxWarp>
          </a:bodyPr>
          <a:lstStyle>
            <a:lvl1pPr algn="l" defTabSz="919029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514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b" anchorCtr="0" compatLnSpc="1">
            <a:prstTxWarp prst="textNoShape">
              <a:avLst/>
            </a:prstTxWarp>
          </a:bodyPr>
          <a:lstStyle>
            <a:lvl1pPr algn="r" defTabSz="919029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9313D9F-DA49-4AD3-8B34-EDA51CB5E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1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t" anchorCtr="0" compatLnSpc="1">
            <a:prstTxWarp prst="textNoShape">
              <a:avLst/>
            </a:prstTxWarp>
          </a:bodyPr>
          <a:lstStyle>
            <a:lvl1pPr algn="l" defTabSz="919029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514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t" anchorCtr="0" compatLnSpc="1">
            <a:prstTxWarp prst="textNoShape">
              <a:avLst/>
            </a:prstTxWarp>
          </a:bodyPr>
          <a:lstStyle>
            <a:lvl1pPr algn="r" defTabSz="919029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696913"/>
            <a:ext cx="4649787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05" y="4416425"/>
            <a:ext cx="5505762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b" anchorCtr="0" compatLnSpc="1">
            <a:prstTxWarp prst="textNoShape">
              <a:avLst/>
            </a:prstTxWarp>
          </a:bodyPr>
          <a:lstStyle>
            <a:lvl1pPr algn="l" defTabSz="919029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514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b" anchorCtr="0" compatLnSpc="1">
            <a:prstTxWarp prst="textNoShape">
              <a:avLst/>
            </a:prstTxWarp>
          </a:bodyPr>
          <a:lstStyle>
            <a:lvl1pPr algn="r" defTabSz="919029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E19FC8C-A737-4421-B42C-9DC5D720C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13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0" charset="-128"/>
        <a:cs typeface="ＭＳ Ｐゴシック" pitchFamily="-6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FE7834DD-5152-4FD0-B8A5-4E45EBD2FE10}" type="slidenum">
              <a:rPr lang="en-US">
                <a:latin typeface="Arial" pitchFamily="-60" charset="-52"/>
                <a:ea typeface="ＭＳ Ｐゴシック" pitchFamily="-60" charset="-128"/>
                <a:cs typeface="ＭＳ Ｐゴシック" pitchFamily="-60" charset="-128"/>
              </a:rPr>
              <a:pPr defTabSz="917575"/>
              <a:t>1</a:t>
            </a:fld>
            <a:endParaRPr lang="en-US">
              <a:latin typeface="Arial" pitchFamily="-60" charset="-52"/>
              <a:ea typeface="ＭＳ Ｐゴシック" pitchFamily="-60" charset="-128"/>
              <a:cs typeface="ＭＳ Ｐゴシック" pitchFamily="-60" charset="-128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smtClean="0">
              <a:latin typeface="Arial" pitchFamily="-60" charset="-5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19FC8C-A737-4421-B42C-9DC5D720C03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99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Ask Beatrice about mentioning that the filing times may change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19FC8C-A737-4421-B42C-9DC5D720C03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20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19FC8C-A737-4421-B42C-9DC5D720C03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07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19FC8C-A737-4421-B42C-9DC5D720C03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07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19FC8C-A737-4421-B42C-9DC5D720C03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07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19FC8C-A737-4421-B42C-9DC5D720C03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68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-Package size can be changed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19FC8C-A737-4421-B42C-9DC5D720C03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35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-Date does not have to be specific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19FC8C-A737-4421-B42C-9DC5D720C03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85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19FC8C-A737-4421-B42C-9DC5D720C03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9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19FC8C-A737-4421-B42C-9DC5D720C03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99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19FC8C-A737-4421-B42C-9DC5D720C03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99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19FC8C-A737-4421-B42C-9DC5D720C03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9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9" descr="background1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999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2927350"/>
            <a:ext cx="6934200" cy="2330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1600" b="0">
                <a:solidFill>
                  <a:srgbClr val="9D8F3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9994" name="AutoShape 10"/>
          <p:cNvSpPr>
            <a:spLocks noGrp="1" noChangeArrowheads="1"/>
          </p:cNvSpPr>
          <p:nvPr>
            <p:ph type="ctrTitle" sz="quarter"/>
          </p:nvPr>
        </p:nvSpPr>
        <p:spPr>
          <a:xfrm>
            <a:off x="1981200" y="1143000"/>
            <a:ext cx="69342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877A7-B958-4C4D-83C1-93A8E39D9253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143000"/>
            <a:ext cx="19621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143000"/>
            <a:ext cx="57340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8A59E-F08B-48BF-9F61-0B2F3A947A4D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0" descr="background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5867400"/>
            <a:ext cx="609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B8CDC-37CD-45BA-9FD3-818302BE525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5F30D-7342-4A5D-9E31-DCAA6284EEB3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590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2590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89755-66BB-4685-9A88-426442AE3E13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E7F3D-676B-4BA1-8428-0124B770AD8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81AD7-F0E0-47F0-9D44-D62ADDBED533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B8AE3-E20F-4972-9621-F2A9EC19E4F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C8C29-BDE3-4868-99BE-771370427ECF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D122A-7BCE-4083-9BE3-CD13E3FA287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content-pa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3175"/>
            <a:ext cx="914558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10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143000"/>
            <a:ext cx="7848600" cy="10668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5908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898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5225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6DF4415-3045-419F-B050-EC2F4DE45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8984" name="Line 24"/>
          <p:cNvSpPr>
            <a:spLocks noChangeShapeType="1"/>
          </p:cNvSpPr>
          <p:nvPr/>
        </p:nvSpPr>
        <p:spPr bwMode="auto">
          <a:xfrm>
            <a:off x="914400" y="2438400"/>
            <a:ext cx="8229600" cy="0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CA"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  <a:ea typeface="ＭＳ Ｐゴシック" pitchFamily="-60" charset="-128"/>
          <a:cs typeface="ＭＳ Ｐゴシック" pitchFamily="-6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  <a:ea typeface="ＭＳ Ｐゴシック" pitchFamily="-60" charset="-128"/>
          <a:cs typeface="ＭＳ Ｐゴシック" pitchFamily="-6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  <a:ea typeface="ＭＳ Ｐゴシック" pitchFamily="-60" charset="-128"/>
          <a:cs typeface="ＭＳ Ｐゴシック" pitchFamily="-6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  <a:ea typeface="ＭＳ Ｐゴシック" pitchFamily="-60" charset="-128"/>
          <a:cs typeface="ＭＳ Ｐゴシック" pitchFamily="-6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95000"/>
        <a:buFont typeface="Wingdings" pitchFamily="-60" charset="2"/>
        <a:buChar char="§"/>
        <a:defRPr sz="2400" b="1">
          <a:solidFill>
            <a:srgbClr val="20558A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75000"/>
        <a:buFont typeface="Wingdings" pitchFamily="-60" charset="2"/>
        <a:buChar char="s"/>
        <a:defRPr sz="2200">
          <a:solidFill>
            <a:srgbClr val="20558A"/>
          </a:solidFill>
          <a:latin typeface="+mn-lt"/>
          <a:ea typeface="ＭＳ Ｐゴシック" pitchFamily="-60" charset="-128"/>
        </a:defRPr>
      </a:lvl2pPr>
      <a:lvl3pPr marL="863600" indent="-1778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75000"/>
        <a:buFont typeface="Wingdings" pitchFamily="-60" charset="2"/>
        <a:buChar char="l"/>
        <a:defRPr sz="2000">
          <a:solidFill>
            <a:srgbClr val="20558A"/>
          </a:solidFill>
          <a:latin typeface="+mn-lt"/>
          <a:ea typeface="ＭＳ Ｐゴシック" pitchFamily="-60" charset="-128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80000"/>
        <a:buChar char="–"/>
        <a:defRPr>
          <a:solidFill>
            <a:srgbClr val="20558A"/>
          </a:solidFill>
          <a:latin typeface="+mn-lt"/>
          <a:ea typeface="ＭＳ Ｐゴシック" pitchFamily="-60" charset="-128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-60" charset="2"/>
        <a:buChar char="l"/>
        <a:defRPr>
          <a:solidFill>
            <a:srgbClr val="20558A"/>
          </a:solidFill>
          <a:latin typeface="+mn-lt"/>
          <a:ea typeface="ＭＳ Ｐゴシック" pitchFamily="-60" charset="-128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2" charset="2"/>
        <a:buChar char="l"/>
        <a:defRPr>
          <a:solidFill>
            <a:srgbClr val="20558A"/>
          </a:solidFill>
          <a:latin typeface="+mn-lt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2" charset="2"/>
        <a:buChar char="l"/>
        <a:defRPr>
          <a:solidFill>
            <a:srgbClr val="20558A"/>
          </a:solidFill>
          <a:latin typeface="+mn-lt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2" charset="2"/>
        <a:buChar char="l"/>
        <a:defRPr>
          <a:solidFill>
            <a:srgbClr val="20558A"/>
          </a:solidFill>
          <a:latin typeface="+mn-lt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2" charset="2"/>
        <a:buChar char="l"/>
        <a:defRPr>
          <a:solidFill>
            <a:srgbClr val="20558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o.ic.gc.ca/eic/site/cipointernet-internetopic.nsf/eng/Home?OpenDocume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compliance@pmprb-cepmb.gc.c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pmprb-cepmb.gc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ompliance@pmprb-cepmb.gc.c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mpliance@pmprb-cepmb.gc.c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3284984"/>
            <a:ext cx="7363544" cy="2438400"/>
          </a:xfrm>
        </p:spPr>
        <p:txBody>
          <a:bodyPr lIns="0" tIns="0" rIns="0" bIns="0"/>
          <a:lstStyle/>
          <a:p>
            <a:pPr eaLnBrk="1" hangingPunct="1">
              <a:buFont typeface="Wingdings" pitchFamily="-60" charset="2"/>
              <a:buNone/>
            </a:pPr>
            <a:endParaRPr lang="en-CA" sz="2400" b="1" dirty="0" smtClean="0"/>
          </a:p>
          <a:p>
            <a:pPr eaLnBrk="1" hangingPunct="1">
              <a:buFont typeface="Wingdings" pitchFamily="-60" charset="2"/>
              <a:buNone/>
            </a:pPr>
            <a:endParaRPr lang="en-CA" sz="2400" b="1" dirty="0" smtClean="0"/>
          </a:p>
          <a:p>
            <a:pPr eaLnBrk="1" hangingPunct="1">
              <a:buFont typeface="Wingdings" pitchFamily="-60" charset="2"/>
              <a:buNone/>
            </a:pPr>
            <a:endParaRPr lang="en-CA" sz="2400" b="1" dirty="0" smtClean="0"/>
          </a:p>
          <a:p>
            <a:pPr eaLnBrk="1" hangingPunct="1">
              <a:buFont typeface="Wingdings" pitchFamily="-60" charset="2"/>
              <a:buNone/>
            </a:pPr>
            <a:endParaRPr lang="en-CA" sz="2400" b="1" dirty="0" smtClean="0"/>
          </a:p>
          <a:p>
            <a:pPr eaLnBrk="1" hangingPunct="1">
              <a:buFont typeface="Wingdings" pitchFamily="-60" charset="2"/>
              <a:buNone/>
            </a:pPr>
            <a:endParaRPr lang="en-CA" sz="2400" b="1" dirty="0" smtClean="0"/>
          </a:p>
          <a:p>
            <a:pPr eaLnBrk="1" hangingPunct="1">
              <a:buFont typeface="Wingdings" pitchFamily="-60" charset="2"/>
              <a:buNone/>
            </a:pPr>
            <a:r>
              <a:rPr lang="en-CA" sz="2400" b="1" dirty="0" smtClean="0"/>
              <a:t>Filing Requirements</a:t>
            </a:r>
          </a:p>
          <a:p>
            <a:pPr eaLnBrk="1" hangingPunct="1">
              <a:buFont typeface="Wingdings" pitchFamily="-60" charset="2"/>
              <a:buNone/>
            </a:pPr>
            <a:endParaRPr lang="en-CA" sz="2400" b="1" dirty="0" smtClean="0"/>
          </a:p>
          <a:p>
            <a:pPr eaLnBrk="1" hangingPunct="1">
              <a:buFont typeface="Wingdings" pitchFamily="-60" charset="2"/>
              <a:buNone/>
            </a:pPr>
            <a:r>
              <a:rPr lang="en-US" sz="2400" b="1" dirty="0" smtClean="0"/>
              <a:t>PMPRB 101</a:t>
            </a:r>
            <a:endParaRPr lang="en-CA" sz="2400" dirty="0" smtClean="0"/>
          </a:p>
          <a:p>
            <a:pPr eaLnBrk="1" hangingPunct="1">
              <a:buFont typeface="Wingdings" pitchFamily="-60" charset="2"/>
              <a:buNone/>
            </a:pPr>
            <a:r>
              <a:rPr lang="en-CA" sz="2000" dirty="0" smtClean="0"/>
              <a:t>					Ottawa, December 6, 2012</a:t>
            </a:r>
          </a:p>
          <a:p>
            <a:pPr eaLnBrk="1" hangingPunct="1">
              <a:buFont typeface="Wingdings" pitchFamily="-60" charset="2"/>
              <a:buNone/>
            </a:pPr>
            <a:r>
              <a:rPr lang="en-CA" sz="2000" dirty="0" smtClean="0"/>
              <a:t>					</a:t>
            </a:r>
          </a:p>
        </p:txBody>
      </p:sp>
      <p:sp>
        <p:nvSpPr>
          <p:cNvPr id="15362" name="AutoShape 2"/>
          <p:cNvSpPr>
            <a:spLocks noGrp="1" noChangeArrowheads="1"/>
          </p:cNvSpPr>
          <p:nvPr>
            <p:ph type="ctrTitle" sz="quarter"/>
          </p:nvPr>
        </p:nvSpPr>
        <p:spPr>
          <a:xfrm>
            <a:off x="1475656" y="2225675"/>
            <a:ext cx="7247657" cy="843285"/>
          </a:xfrm>
        </p:spPr>
        <p:txBody>
          <a:bodyPr anchor="ctr"/>
          <a:lstStyle/>
          <a:p>
            <a:pPr algn="ctr" eaLnBrk="1" hangingPunct="1"/>
            <a:r>
              <a:rPr lang="en-US" sz="3600" i="1" dirty="0" smtClean="0">
                <a:solidFill>
                  <a:schemeClr val="tx1"/>
                </a:solidFill>
              </a:rPr>
              <a:t>Patented Medicine Prices Review Board</a:t>
            </a:r>
            <a:endParaRPr lang="en-US" sz="320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48600" cy="815752"/>
          </a:xfrm>
        </p:spPr>
        <p:txBody>
          <a:bodyPr/>
          <a:lstStyle/>
          <a:p>
            <a:pPr algn="ctr"/>
            <a:r>
              <a:rPr lang="en-CA" dirty="0" smtClean="0"/>
              <a:t>Form 1 – Blocks 4, 5  &amp; 6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/>
              <a:pPr>
                <a:defRPr/>
              </a:pPr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043608" y="1064568"/>
            <a:ext cx="8100392" cy="11832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7901193" cy="239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3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48600" cy="815752"/>
          </a:xfrm>
        </p:spPr>
        <p:txBody>
          <a:bodyPr/>
          <a:lstStyle/>
          <a:p>
            <a:pPr algn="ctr"/>
            <a:r>
              <a:rPr lang="en-CA" dirty="0" smtClean="0"/>
              <a:t>Form 1 – Block 7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/>
              <a:pPr>
                <a:defRPr/>
              </a:pPr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043608" y="1064568"/>
            <a:ext cx="8100392" cy="11832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10" y="1196752"/>
            <a:ext cx="7303622" cy="477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4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476672"/>
            <a:ext cx="7848600" cy="576064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Patent (Patent Act Section 45)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052736"/>
            <a:ext cx="7848600" cy="5472608"/>
          </a:xfrm>
        </p:spPr>
        <p:txBody>
          <a:bodyPr/>
          <a:lstStyle/>
          <a:p>
            <a:pPr eaLnBrk="1" hangingPunct="1"/>
            <a:r>
              <a:rPr lang="en-US" dirty="0" smtClean="0"/>
              <a:t>If application filed </a:t>
            </a:r>
            <a:r>
              <a:rPr lang="en-US" u="sng" dirty="0" smtClean="0"/>
              <a:t>on or after</a:t>
            </a:r>
            <a:r>
              <a:rPr lang="en-US" dirty="0" smtClean="0"/>
              <a:t> October 1, 1989</a:t>
            </a:r>
          </a:p>
          <a:p>
            <a:pPr lvl="1" eaLnBrk="1" hangingPunct="1"/>
            <a:r>
              <a:rPr lang="en-US" dirty="0" smtClean="0"/>
              <a:t>Duration = 20 years after </a:t>
            </a:r>
            <a:r>
              <a:rPr lang="en-US" u="sng" dirty="0" smtClean="0"/>
              <a:t>filing</a:t>
            </a:r>
            <a:r>
              <a:rPr lang="en-US" dirty="0" smtClean="0"/>
              <a:t> date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If application filed </a:t>
            </a:r>
            <a:r>
              <a:rPr lang="en-US" u="sng" dirty="0" smtClean="0"/>
              <a:t>before</a:t>
            </a:r>
            <a:r>
              <a:rPr lang="en-US" dirty="0" smtClean="0"/>
              <a:t> October 1, 1989</a:t>
            </a:r>
          </a:p>
          <a:p>
            <a:pPr lvl="1" eaLnBrk="1" hangingPunct="1"/>
            <a:r>
              <a:rPr lang="en-US" dirty="0" smtClean="0"/>
              <a:t>Duration = 17 years from date on which patent was </a:t>
            </a:r>
            <a:r>
              <a:rPr lang="en-US" u="sng" dirty="0" smtClean="0"/>
              <a:t>issued</a:t>
            </a:r>
          </a:p>
          <a:p>
            <a:pPr marL="342900" lvl="1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When patent is reissued, no change in length of patent</a:t>
            </a:r>
          </a:p>
          <a:p>
            <a:pPr lvl="1" eaLnBrk="1" hangingPunct="1"/>
            <a:r>
              <a:rPr lang="en-US" dirty="0" smtClean="0"/>
              <a:t>Ex. Patent filed in 1994, issued in 1998, reissued in 2002, will expire in 2014 (20 years after initial filing)</a:t>
            </a:r>
          </a:p>
          <a:p>
            <a:pPr eaLnBrk="1" hangingPunct="1"/>
            <a:r>
              <a:rPr lang="en-US" dirty="0" smtClean="0"/>
              <a:t>Laid open starts at the publication date</a:t>
            </a:r>
          </a:p>
          <a:p>
            <a:pPr marL="0" indent="0" eaLnBrk="1" hangingPunct="1">
              <a:buNone/>
            </a:pPr>
            <a:r>
              <a:rPr lang="en-US" sz="1800" b="0" dirty="0" smtClean="0">
                <a:hlinkClick r:id="rId3"/>
              </a:rPr>
              <a:t>http</a:t>
            </a:r>
            <a:r>
              <a:rPr lang="en-US" sz="1800" b="0" dirty="0">
                <a:hlinkClick r:id="rId3"/>
              </a:rPr>
              <a:t>://</a:t>
            </a:r>
            <a:r>
              <a:rPr lang="en-US" sz="1800" b="0" dirty="0" smtClean="0">
                <a:hlinkClick r:id="rId3"/>
              </a:rPr>
              <a:t>www.cipo.ic.gc.ca/eic/site/cipointernet-internetopic.nsf/eng/Home?OpenDocument</a:t>
            </a:r>
            <a:endParaRPr lang="en-US" sz="1800" b="0" dirty="0" smtClean="0"/>
          </a:p>
          <a:p>
            <a:pPr marL="0" indent="0" eaLnBrk="1" hangingPunct="1">
              <a:buNone/>
            </a:pPr>
            <a:r>
              <a:rPr lang="en-US" sz="1800" b="0" dirty="0" smtClean="0"/>
              <a:t>Exercise: patent CA 2408697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043608" y="1052736"/>
            <a:ext cx="8100392" cy="0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CC6FA5-D90C-49F7-8B65-2100092624BE}" type="slidenum">
              <a:rPr lang="en-US" sz="1400" smtClean="0">
                <a:solidFill>
                  <a:schemeClr val="bg1"/>
                </a:solidFill>
              </a:rPr>
              <a:pPr eaLnBrk="1" hangingPunct="1"/>
              <a:t>12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10522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48600" cy="815752"/>
          </a:xfrm>
        </p:spPr>
        <p:txBody>
          <a:bodyPr/>
          <a:lstStyle/>
          <a:p>
            <a:pPr algn="ctr"/>
            <a:r>
              <a:rPr lang="en-CA" dirty="0" smtClean="0"/>
              <a:t>Form 1 – Block </a:t>
            </a:r>
            <a:r>
              <a:rPr lang="en-CA" dirty="0"/>
              <a:t>8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/>
              <a:pPr>
                <a:defRPr/>
              </a:pPr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043608" y="1064568"/>
            <a:ext cx="8100392" cy="11832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7848872" cy="33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48600" cy="815752"/>
          </a:xfrm>
        </p:spPr>
        <p:txBody>
          <a:bodyPr/>
          <a:lstStyle/>
          <a:p>
            <a:pPr algn="ctr"/>
            <a:r>
              <a:rPr lang="en-CA" sz="3200" dirty="0" smtClean="0"/>
              <a:t>Form 2 – Identity and Prices of the Medicines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076400"/>
            <a:ext cx="7848600" cy="48039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Includes information on the medicine and patentee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/>
              <a:pPr>
                <a:defRPr/>
              </a:pPr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043608" y="1064568"/>
            <a:ext cx="8100392" cy="11832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43608" y="5280248"/>
            <a:ext cx="78486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 marL="342900" lvl="1" indent="0">
              <a:buFont typeface="Wingdings" pitchFamily="-60" charset="2"/>
              <a:buNone/>
            </a:pPr>
            <a:r>
              <a:rPr lang="en-CA" sz="2800" b="1" dirty="0" smtClean="0"/>
              <a:t>All files to be submitted in Excel format.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043608" y="3251262"/>
            <a:ext cx="78486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 marL="800100" lvl="1" indent="-457200">
              <a:buFont typeface="+mj-lt"/>
              <a:buAutoNum type="alphaLcParenR" startAt="2"/>
            </a:pPr>
            <a:r>
              <a:rPr lang="en-CA" b="1" dirty="0" smtClean="0"/>
              <a:t>Semi-annual filing for all patented medicines sold in Canada by patentee must be filed 30 days after the end of the reporting periods</a:t>
            </a:r>
          </a:p>
          <a:p>
            <a:pPr marL="1092200" lvl="2" indent="-457200">
              <a:buFont typeface="Arial" pitchFamily="34" charset="0"/>
              <a:buChar char="•"/>
            </a:pPr>
            <a:r>
              <a:rPr lang="en-CA" b="1" dirty="0" smtClean="0"/>
              <a:t>i.e. January to June period to be filed July 30; and July to December period to be filed before January 30.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43608" y="2518420"/>
            <a:ext cx="7848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 marL="800100" lvl="1" indent="-457200">
              <a:buFont typeface="Wingdings" pitchFamily="-60" charset="2"/>
              <a:buAutoNum type="alphaLcParenR"/>
            </a:pPr>
            <a:r>
              <a:rPr lang="en-CA" b="1" dirty="0" smtClean="0"/>
              <a:t>The first day of sales of a drug product must be filed no later than 30 days after the date of first sale.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043608" y="1569554"/>
            <a:ext cx="7848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CA" dirty="0" smtClean="0"/>
              <a:t>Price and sales information within Canada and publicly available ex-factory international prices</a:t>
            </a:r>
          </a:p>
        </p:txBody>
      </p:sp>
    </p:spTree>
    <p:extLst>
      <p:ext uri="{BB962C8B-B14F-4D97-AF65-F5344CB8AC3E}">
        <p14:creationId xmlns:p14="http://schemas.microsoft.com/office/powerpoint/2010/main" val="336123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632848" cy="815752"/>
          </a:xfrm>
        </p:spPr>
        <p:txBody>
          <a:bodyPr/>
          <a:lstStyle/>
          <a:p>
            <a:pPr algn="ctr"/>
            <a:r>
              <a:rPr lang="en-CA" dirty="0" smtClean="0"/>
              <a:t>Form 2 – Block 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/>
              <a:pPr>
                <a:defRPr/>
              </a:pPr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043608" y="1064568"/>
            <a:ext cx="8100392" cy="11832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2" y="1376362"/>
            <a:ext cx="7204203" cy="457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632848" cy="815752"/>
          </a:xfrm>
        </p:spPr>
        <p:txBody>
          <a:bodyPr/>
          <a:lstStyle/>
          <a:p>
            <a:pPr algn="ctr"/>
            <a:r>
              <a:rPr lang="en-CA" dirty="0" smtClean="0"/>
              <a:t>Form 2 – Block 2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/>
              <a:pPr>
                <a:defRPr/>
              </a:pPr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043608" y="1064568"/>
            <a:ext cx="8100392" cy="11832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1119188"/>
            <a:ext cx="6840760" cy="489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632848" cy="815752"/>
          </a:xfrm>
        </p:spPr>
        <p:txBody>
          <a:bodyPr/>
          <a:lstStyle/>
          <a:p>
            <a:pPr algn="ctr"/>
            <a:r>
              <a:rPr lang="en-CA" dirty="0" smtClean="0"/>
              <a:t>Form 2 – Block 3 and Signature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/>
              <a:pPr>
                <a:defRPr/>
              </a:pPr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043608" y="1064568"/>
            <a:ext cx="8100392" cy="11832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1108730"/>
            <a:ext cx="5976664" cy="493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704856" cy="815752"/>
          </a:xfrm>
        </p:spPr>
        <p:txBody>
          <a:bodyPr/>
          <a:lstStyle/>
          <a:p>
            <a:pPr algn="ctr"/>
            <a:r>
              <a:rPr lang="en-CA" dirty="0" smtClean="0"/>
              <a:t>Form 2 – Block 4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/>
              <a:pPr>
                <a:defRPr/>
              </a:pPr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043608" y="1064568"/>
            <a:ext cx="8100392" cy="11832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827050" cy="398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7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704856" cy="815752"/>
          </a:xfrm>
        </p:spPr>
        <p:txBody>
          <a:bodyPr/>
          <a:lstStyle/>
          <a:p>
            <a:pPr algn="ctr"/>
            <a:r>
              <a:rPr lang="en-CA" dirty="0" smtClean="0"/>
              <a:t>Form 2 – Block 5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/>
              <a:pPr>
                <a:defRPr/>
              </a:pPr>
              <a:t>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043608" y="1064568"/>
            <a:ext cx="8100392" cy="11832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7" y="1556792"/>
            <a:ext cx="780817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340768"/>
            <a:ext cx="7848600" cy="1944216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/>
              <a:t>The different forms that need to be filed</a:t>
            </a:r>
          </a:p>
          <a:p>
            <a:pPr lvl="1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600" dirty="0" smtClean="0"/>
              <a:t>Section 82: Notification of Intent to Sell</a:t>
            </a:r>
          </a:p>
          <a:p>
            <a:pPr lvl="1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600" dirty="0" smtClean="0"/>
              <a:t>Form 1</a:t>
            </a:r>
          </a:p>
          <a:p>
            <a:pPr lvl="1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600" dirty="0" smtClean="0"/>
              <a:t>Form 2</a:t>
            </a:r>
          </a:p>
        </p:txBody>
      </p:sp>
      <p:sp>
        <p:nvSpPr>
          <p:cNvPr id="2969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60648"/>
            <a:ext cx="7848600" cy="576064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Brief Overview of the Filing Session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V="1">
            <a:off x="1043608" y="1065945"/>
            <a:ext cx="8100392" cy="11832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71600" y="3501008"/>
            <a:ext cx="7848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/>
              <a:t>Filing timelines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772737A-10FF-4C27-9000-3BE81EE86E1A}" type="slidenum">
              <a:rPr lang="en-US" smtClean="0"/>
              <a:pPr/>
              <a:t>2</a:t>
            </a:fld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971600" y="4150118"/>
            <a:ext cx="7848600" cy="50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/>
              <a:t>Reporting process</a:t>
            </a:r>
          </a:p>
        </p:txBody>
      </p:sp>
    </p:spTree>
    <p:extLst>
      <p:ext uri="{BB962C8B-B14F-4D97-AF65-F5344CB8AC3E}">
        <p14:creationId xmlns:p14="http://schemas.microsoft.com/office/powerpoint/2010/main" val="35049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48600" cy="815752"/>
          </a:xfrm>
        </p:spPr>
        <p:txBody>
          <a:bodyPr/>
          <a:lstStyle/>
          <a:p>
            <a:pPr algn="ctr"/>
            <a:r>
              <a:rPr lang="en-CA" dirty="0" smtClean="0"/>
              <a:t>Reporting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800" y="1076400"/>
            <a:ext cx="7848600" cy="13444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800" dirty="0" smtClean="0"/>
              <a:t>Templates for the Form 2 Block 4 and 5 sent by PMPRB to patentee approximately 45 days before reporting deadline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/>
              <a:pPr>
                <a:defRPr/>
              </a:pPr>
              <a:t>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043608" y="1064568"/>
            <a:ext cx="8100392" cy="11832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43608" y="4365104"/>
            <a:ext cx="78486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CA" sz="2800" dirty="0" smtClean="0"/>
              <a:t>Compliance Status reports sent once company filings have been received for that given period.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052017" y="3693034"/>
            <a:ext cx="7848600" cy="67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CA" sz="2800" dirty="0" smtClean="0"/>
              <a:t>Error reports are sent back to patentee.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43608" y="2636912"/>
            <a:ext cx="7848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CA" sz="2800" dirty="0" smtClean="0"/>
              <a:t>Data submitted by patentee goes through PMPRB electronic verification system – validator.</a:t>
            </a:r>
          </a:p>
        </p:txBody>
      </p:sp>
    </p:spTree>
    <p:extLst>
      <p:ext uri="{BB962C8B-B14F-4D97-AF65-F5344CB8AC3E}">
        <p14:creationId xmlns:p14="http://schemas.microsoft.com/office/powerpoint/2010/main" val="19943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632848" cy="803920"/>
          </a:xfrm>
        </p:spPr>
        <p:txBody>
          <a:bodyPr/>
          <a:lstStyle/>
          <a:p>
            <a:pPr algn="ctr"/>
            <a:r>
              <a:rPr lang="en-CA" dirty="0" smtClean="0"/>
              <a:t>Failure to File (FTF)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076400"/>
            <a:ext cx="7776864" cy="3000672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Patentee is in Failure to File when:</a:t>
            </a:r>
            <a:br>
              <a:rPr lang="en-CA" dirty="0" smtClean="0"/>
            </a:br>
            <a:endParaRPr lang="en-CA" dirty="0" smtClean="0"/>
          </a:p>
          <a:p>
            <a:pPr>
              <a:buFont typeface="Wingdings" pitchFamily="2" charset="2"/>
              <a:buChar char="Ø"/>
            </a:pPr>
            <a:r>
              <a:rPr lang="en-CA" dirty="0"/>
              <a:t>D</a:t>
            </a:r>
            <a:r>
              <a:rPr lang="en-CA" dirty="0" smtClean="0"/>
              <a:t>ata is not submitted before the deadline.</a:t>
            </a:r>
            <a:br>
              <a:rPr lang="en-CA" dirty="0" smtClean="0"/>
            </a:br>
            <a:endParaRPr lang="en-CA" dirty="0" smtClean="0"/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Data was not entered in the PMPRB electronic system before the deadline because of errors.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/>
              <a:pPr>
                <a:defRPr/>
              </a:pPr>
              <a:t>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043608" y="1064568"/>
            <a:ext cx="8100392" cy="11832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39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632848" cy="803920"/>
          </a:xfrm>
        </p:spPr>
        <p:txBody>
          <a:bodyPr/>
          <a:lstStyle/>
          <a:p>
            <a:pPr algn="ctr"/>
            <a:r>
              <a:rPr lang="en-CA" dirty="0" smtClean="0"/>
              <a:t>Failure to File (FTF)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/>
              <a:pPr>
                <a:defRPr/>
              </a:pPr>
              <a:t>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043608" y="1064568"/>
            <a:ext cx="8100392" cy="11832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58094" y="2348880"/>
            <a:ext cx="777686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CA" dirty="0" smtClean="0"/>
              <a:t>All filings </a:t>
            </a:r>
            <a:r>
              <a:rPr lang="en-CA" sz="2800" u="sng" dirty="0" smtClean="0"/>
              <a:t>must</a:t>
            </a:r>
            <a:r>
              <a:rPr lang="en-CA" dirty="0" smtClean="0"/>
              <a:t> be sent in </a:t>
            </a:r>
            <a:r>
              <a:rPr lang="en-CA" sz="2800" u="sng" dirty="0" smtClean="0"/>
              <a:t>Excel</a:t>
            </a:r>
            <a:r>
              <a:rPr lang="en-CA" b="0" dirty="0" smtClean="0"/>
              <a:t> </a:t>
            </a:r>
            <a:r>
              <a:rPr lang="en-CA" dirty="0" smtClean="0"/>
              <a:t>format, if the filings are sent in PDF or any other format, the system will not accept it and it will result in an FTF.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040185" y="4005064"/>
            <a:ext cx="777686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 marL="0" indent="0">
              <a:buFont typeface="Wingdings" pitchFamily="-60" charset="2"/>
              <a:buNone/>
            </a:pPr>
            <a:r>
              <a:rPr lang="en-CA" sz="2000" dirty="0" smtClean="0"/>
              <a:t>It is a patentee's responsibility to ensure complete information is filed within the statutory time frame. If a company is in FTF, it will be notified, and will be given 7 days to comply. After seven days of non-compliance, a Board Order will be issued.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43608" y="1556792"/>
            <a:ext cx="79208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CA" dirty="0" smtClean="0"/>
              <a:t>All filings need to be sent to</a:t>
            </a:r>
            <a:r>
              <a:rPr lang="en-CA" dirty="0"/>
              <a:t> </a:t>
            </a:r>
            <a:r>
              <a:rPr lang="en-CA" dirty="0" smtClean="0">
                <a:hlinkClick r:id="rId2"/>
              </a:rPr>
              <a:t>compliance@pmprb-cepmb.gc.ca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2002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704856" cy="815752"/>
          </a:xfrm>
        </p:spPr>
        <p:txBody>
          <a:bodyPr/>
          <a:lstStyle/>
          <a:p>
            <a:pPr algn="ctr"/>
            <a:r>
              <a:rPr lang="en-CA" dirty="0" smtClean="0"/>
              <a:t>Most Common Errors - Tips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120" y="1076400"/>
            <a:ext cx="7848600" cy="360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000" dirty="0" smtClean="0"/>
              <a:t>Don’t forget the cover sheet, i.e. Block 1, 2, 3 and the electronic signature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/>
              <a:pPr>
                <a:defRPr/>
              </a:pPr>
              <a:t>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043608" y="1064568"/>
            <a:ext cx="8100392" cy="11832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42120" y="3442956"/>
            <a:ext cx="78486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CA" sz="2000" dirty="0" smtClean="0"/>
              <a:t>Block 5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042120" y="1714764"/>
            <a:ext cx="7848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CA" sz="2000" dirty="0" smtClean="0"/>
              <a:t>Block 4 and 5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42120" y="2852976"/>
            <a:ext cx="78486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CA" sz="1800" dirty="0" smtClean="0"/>
              <a:t>Pack size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042120" y="2497588"/>
            <a:ext cx="78486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CA" sz="1800" dirty="0" smtClean="0"/>
              <a:t>DIN, strength/unit, dosage form must be the same on both Blocks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042120" y="2142200"/>
            <a:ext cx="78486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CA" sz="1800" dirty="0" smtClean="0"/>
              <a:t>Strength/Unit, dosage form: Follow the template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042120" y="4509160"/>
            <a:ext cx="78486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CA" sz="1800" dirty="0"/>
              <a:t>Ex-factory price for Canada must be reported too</a:t>
            </a:r>
          </a:p>
          <a:p>
            <a:pPr lvl="1">
              <a:buFont typeface="Arial" pitchFamily="34" charset="0"/>
              <a:buChar char="•"/>
            </a:pPr>
            <a:endParaRPr lang="en-CA" sz="1800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042120" y="3798384"/>
            <a:ext cx="78486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CA" sz="1800" dirty="0" smtClean="0"/>
              <a:t>Generic name: beware of spelling mistakes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042120" y="4153772"/>
            <a:ext cx="78486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CA" sz="1800" dirty="0" smtClean="0"/>
              <a:t>Must be publicly available prices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050479" y="4869160"/>
            <a:ext cx="78486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CA" sz="1800" dirty="0" smtClean="0"/>
              <a:t>Ex-Factory price for other countries must be in national currency of the country</a:t>
            </a:r>
          </a:p>
        </p:txBody>
      </p:sp>
    </p:spTree>
    <p:extLst>
      <p:ext uri="{BB962C8B-B14F-4D97-AF65-F5344CB8AC3E}">
        <p14:creationId xmlns:p14="http://schemas.microsoft.com/office/powerpoint/2010/main" val="26317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704856" cy="815752"/>
          </a:xfrm>
        </p:spPr>
        <p:txBody>
          <a:bodyPr/>
          <a:lstStyle/>
          <a:p>
            <a:pPr algn="ctr"/>
            <a:r>
              <a:rPr lang="en-CA" dirty="0" smtClean="0"/>
              <a:t>Most Common Errors - Tips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/>
              <a:pPr>
                <a:defRPr/>
              </a:pPr>
              <a:t>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043608" y="1064568"/>
            <a:ext cx="8100392" cy="11832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42120" y="1412776"/>
            <a:ext cx="7848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CA" sz="2000" dirty="0" smtClean="0"/>
              <a:t>Never comment directly on the Forms: include a separate document (word or e-mail)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033017" y="3645064"/>
            <a:ext cx="78486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CA" sz="2000" dirty="0" smtClean="0"/>
              <a:t>Do not change template</a:t>
            </a:r>
            <a:endParaRPr lang="en-CA" sz="2000" u="sng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033017" y="2204904"/>
            <a:ext cx="78486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CA" sz="2000" dirty="0" smtClean="0"/>
              <a:t>Explain in separate document any amendments to Form 2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024633" y="2708960"/>
            <a:ext cx="78486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CA" sz="2000" dirty="0" smtClean="0"/>
              <a:t>Must be submitted using the most recent forms available on the website</a:t>
            </a:r>
            <a:endParaRPr lang="en-CA" sz="2000" u="sng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043608" y="3213016"/>
            <a:ext cx="78486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CA" sz="2000" dirty="0" smtClean="0"/>
              <a:t>Filings must be submitted in </a:t>
            </a:r>
            <a:r>
              <a:rPr lang="en-CA" sz="2000" u="sng" dirty="0" smtClean="0"/>
              <a:t>Excel</a:t>
            </a:r>
            <a:r>
              <a:rPr lang="en-CA" sz="2000" dirty="0" smtClean="0"/>
              <a:t> format</a:t>
            </a:r>
            <a:endParaRPr lang="en-CA" sz="2000" u="sng" dirty="0"/>
          </a:p>
        </p:txBody>
      </p:sp>
    </p:spTree>
    <p:extLst>
      <p:ext uri="{BB962C8B-B14F-4D97-AF65-F5344CB8AC3E}">
        <p14:creationId xmlns:p14="http://schemas.microsoft.com/office/powerpoint/2010/main" val="195683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704856" cy="815752"/>
          </a:xfrm>
        </p:spPr>
        <p:txBody>
          <a:bodyPr/>
          <a:lstStyle/>
          <a:p>
            <a:pPr algn="ctr"/>
            <a:r>
              <a:rPr lang="en-CA" dirty="0" smtClean="0"/>
              <a:t>Compliance Status Reports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442" y="1076400"/>
            <a:ext cx="7848600" cy="720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Sent semi-annually approximately 45 days after the filing deadline.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/>
              <a:pPr>
                <a:defRPr/>
              </a:pPr>
              <a:t>25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043608" y="1064568"/>
            <a:ext cx="8100392" cy="11832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23442" y="3717112"/>
            <a:ext cx="78486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CA" dirty="0" smtClean="0"/>
              <a:t>Serves as notification that Board Staff has commenced a new investigation on an existing drug product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33736" y="2492896"/>
            <a:ext cx="78486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CA" dirty="0" smtClean="0"/>
              <a:t>Reports on compliance status of existing drug products: Within Guidelines, Subject to Investigation, Under </a:t>
            </a:r>
            <a:r>
              <a:rPr lang="en-CA" dirty="0"/>
              <a:t>R</a:t>
            </a:r>
            <a:r>
              <a:rPr lang="en-CA" dirty="0" smtClean="0"/>
              <a:t>eview, VCU, Notice of Hearing and Does Not Trigger Investigation.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043608" y="1988840"/>
            <a:ext cx="78486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CA" dirty="0" smtClean="0"/>
              <a:t>Excludes new medicines from the current year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94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/>
              <a:pPr>
                <a:defRPr/>
              </a:pPr>
              <a:t>26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704856" cy="815752"/>
          </a:xfrm>
        </p:spPr>
        <p:txBody>
          <a:bodyPr/>
          <a:lstStyle/>
          <a:p>
            <a:pPr algn="ctr"/>
            <a:r>
              <a:rPr lang="en-CA" dirty="0" smtClean="0"/>
              <a:t>Compliance Status Report</a:t>
            </a:r>
            <a:endParaRPr lang="en-CA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043608" y="1064568"/>
            <a:ext cx="8100392" cy="11832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51364"/>
            <a:ext cx="8748464" cy="195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49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005" y="188640"/>
            <a:ext cx="7848872" cy="875928"/>
          </a:xfrm>
        </p:spPr>
        <p:txBody>
          <a:bodyPr/>
          <a:lstStyle/>
          <a:p>
            <a:pPr algn="ctr"/>
            <a:r>
              <a:rPr lang="en-CA" dirty="0" smtClean="0"/>
              <a:t>Where to find everything you need….</a:t>
            </a:r>
            <a:r>
              <a:rPr lang="en-CA" dirty="0"/>
              <a:t/>
            </a:r>
            <a:br>
              <a:rPr lang="en-CA" dirty="0"/>
            </a:br>
            <a:r>
              <a:rPr lang="en-CA" sz="2400" dirty="0"/>
              <a:t>Website: </a:t>
            </a:r>
            <a:r>
              <a:rPr lang="en-CA" sz="2400" dirty="0">
                <a:hlinkClick r:id="rId2"/>
              </a:rPr>
              <a:t>http://www.pmprb-cepmb.gc.ca/</a:t>
            </a:r>
            <a:r>
              <a:rPr lang="en-CA" sz="2400" dirty="0"/>
              <a:t/>
            </a:r>
            <a:br>
              <a:rPr lang="en-CA" sz="2400" dirty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/>
              <a:pPr>
                <a:defRPr/>
              </a:pPr>
              <a:t>27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1025005" y="1124744"/>
            <a:ext cx="8100392" cy="11832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5129149" cy="486611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6462916" cy="450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41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60648"/>
            <a:ext cx="7848600" cy="648072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Where to get help…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1065945"/>
            <a:ext cx="7794612" cy="72008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Direct questions regarding completion of the reporting forms to the PMPRB by telephone</a:t>
            </a:r>
            <a:r>
              <a:rPr lang="en-US" dirty="0" smtClean="0"/>
              <a:t> or</a:t>
            </a:r>
            <a:r>
              <a:rPr lang="en-US" b="1" dirty="0" smtClean="0"/>
              <a:t> email.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sz="1600" dirty="0" smtClean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1600" dirty="0" smtClean="0"/>
              <a:t>	</a:t>
            </a:r>
            <a:endParaRPr lang="en-US" sz="1800" dirty="0" smtClean="0"/>
          </a:p>
          <a:p>
            <a:pPr marL="0" indent="0" eaLnBrk="1" hangingPunct="1">
              <a:spcBef>
                <a:spcPts val="0"/>
              </a:spcBef>
              <a:buNone/>
            </a:pPr>
            <a:endParaRPr lang="en-US" sz="1800" b="1" dirty="0" smtClean="0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V="1">
            <a:off x="1043608" y="1065945"/>
            <a:ext cx="8100392" cy="11832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772737A-10FF-4C27-9000-3BE81EE86E1A}" type="slidenum">
              <a:rPr lang="en-US" smtClean="0"/>
              <a:pPr/>
              <a:t>28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219380"/>
            <a:ext cx="47644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000" b="1" dirty="0" smtClean="0"/>
              <a:t>Christina </a:t>
            </a:r>
            <a:r>
              <a:rPr lang="en-US" sz="2000" b="1" dirty="0" err="1" smtClean="0"/>
              <a:t>Conlin</a:t>
            </a:r>
            <a:endParaRPr lang="en-US" sz="2000" b="1" dirty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2000" b="1" dirty="0" smtClean="0"/>
              <a:t>Research/Data Management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2000" b="1" dirty="0"/>
              <a:t>c</a:t>
            </a:r>
            <a:r>
              <a:rPr lang="en-US" sz="2000" b="1" dirty="0" smtClean="0"/>
              <a:t>hristina.conlin@pmprb-cepmb.gc.ca</a:t>
            </a:r>
            <a:endParaRPr lang="en-US" sz="2000" b="1" dirty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2000" b="1" dirty="0"/>
              <a:t>(613) </a:t>
            </a:r>
            <a:r>
              <a:rPr lang="en-CA" sz="2000" b="1" dirty="0" smtClean="0"/>
              <a:t>948-9219</a:t>
            </a:r>
            <a:endParaRPr lang="en-CA" sz="2000" b="1" dirty="0"/>
          </a:p>
          <a:p>
            <a:pPr marL="0" indent="0" eaLnBrk="1" hangingPunct="1">
              <a:spcBef>
                <a:spcPts val="0"/>
              </a:spcBef>
              <a:buNone/>
            </a:pP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59632" y="4193793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000" b="1" dirty="0" smtClean="0"/>
              <a:t>Beatrice </a:t>
            </a:r>
            <a:r>
              <a:rPr lang="en-US" sz="2000" b="1" dirty="0"/>
              <a:t>Mullington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2000" b="1" dirty="0"/>
              <a:t>Manager, Outreach and Investigation </a:t>
            </a:r>
            <a:r>
              <a:rPr lang="en-US" sz="2000" b="1" dirty="0" smtClean="0"/>
              <a:t>Unit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2000" b="1" dirty="0"/>
              <a:t>b</a:t>
            </a:r>
            <a:r>
              <a:rPr lang="en-US" sz="2000" b="1" dirty="0" smtClean="0"/>
              <a:t>eatrice.mullington@pmprb-cepmb.gc.ca</a:t>
            </a:r>
            <a:endParaRPr lang="en-US" sz="2000" b="1" dirty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2000" b="1" dirty="0"/>
              <a:t>(613) 952-2924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2323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60648"/>
            <a:ext cx="7848600" cy="576064"/>
          </a:xfrm>
        </p:spPr>
        <p:txBody>
          <a:bodyPr/>
          <a:lstStyle/>
          <a:p>
            <a:pPr algn="ctr" eaLnBrk="1" hangingPunct="1"/>
            <a:r>
              <a:rPr lang="en-US" sz="3200" dirty="0"/>
              <a:t>Brief Overview of the Filing Session</a:t>
            </a:r>
            <a:endParaRPr lang="en-US" sz="3200" dirty="0" smtClean="0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V="1">
            <a:off x="1043608" y="1065945"/>
            <a:ext cx="8100392" cy="11832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772737A-10FF-4C27-9000-3BE81EE86E1A}" type="slidenum">
              <a:rPr lang="en-US" smtClean="0"/>
              <a:pPr/>
              <a:t>3</a:t>
            </a:fld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971600" y="1412776"/>
            <a:ext cx="7848600" cy="50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/>
              <a:t>Failure to File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971600" y="2132856"/>
            <a:ext cx="7848600" cy="54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/>
              <a:t>Common filing errors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971600" y="2852936"/>
            <a:ext cx="7848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/>
              <a:t>Compliance Status Reports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971600" y="3501008"/>
            <a:ext cx="78486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/>
              <a:t>Where to find the forms on the PMPRB website</a:t>
            </a:r>
          </a:p>
        </p:txBody>
      </p:sp>
    </p:spTree>
    <p:extLst>
      <p:ext uri="{BB962C8B-B14F-4D97-AF65-F5344CB8AC3E}">
        <p14:creationId xmlns:p14="http://schemas.microsoft.com/office/powerpoint/2010/main" val="190630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60648"/>
            <a:ext cx="7848600" cy="576064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needs to be filed?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V="1">
            <a:off x="1043608" y="1065945"/>
            <a:ext cx="8100392" cy="11832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772737A-10FF-4C27-9000-3BE81EE86E1A}" type="slidenum">
              <a:rPr lang="en-US" smtClean="0"/>
              <a:pPr/>
              <a:t>4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1013" y="5450630"/>
            <a:ext cx="7096815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All filings to be sent to </a:t>
            </a:r>
            <a:r>
              <a:rPr lang="en-CA" sz="2000" b="1" dirty="0" smtClean="0">
                <a:hlinkClick r:id="rId3"/>
              </a:rPr>
              <a:t>compliance@pmprb-cepmb.gc.ca</a:t>
            </a:r>
            <a:endParaRPr lang="en-CA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64990" y="1754813"/>
            <a:ext cx="7543700" cy="9541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400" i="1" dirty="0"/>
              <a:t>82(1) A patentee of an invention pertaining to a medicine who intends to sell </a:t>
            </a:r>
            <a:r>
              <a:rPr lang="en-CA" sz="1400" i="1" dirty="0" smtClean="0"/>
              <a:t>the medicine </a:t>
            </a:r>
            <a:r>
              <a:rPr lang="en-CA" sz="1400" i="1" dirty="0"/>
              <a:t>in a market in Canada in which it has </a:t>
            </a:r>
            <a:r>
              <a:rPr lang="en-CA" sz="1400" i="1" dirty="0" smtClean="0"/>
              <a:t>not previously </a:t>
            </a:r>
            <a:r>
              <a:rPr lang="en-CA" sz="1400" i="1" dirty="0"/>
              <a:t>been sold shall, as soon as practicable after determining the date on which the medicine will be first offered for sale in </a:t>
            </a:r>
            <a:r>
              <a:rPr lang="en-CA" sz="1400" i="1" dirty="0" smtClean="0"/>
              <a:t>that </a:t>
            </a:r>
            <a:r>
              <a:rPr lang="en-CA" sz="1400" i="1" dirty="0"/>
              <a:t>market, notify the Board of its intention and of that date</a:t>
            </a:r>
            <a:r>
              <a:rPr lang="en-CA" sz="1400" i="1" dirty="0" smtClean="0"/>
              <a:t>.</a:t>
            </a:r>
            <a:endParaRPr lang="en-CA" sz="14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68388" y="1196752"/>
            <a:ext cx="7848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 lvl="1" eaLnBrk="1" hangingPunct="1">
              <a:buFont typeface="Wingdings" pitchFamily="2" charset="2"/>
              <a:buChar char="Ø"/>
            </a:pPr>
            <a:r>
              <a:rPr lang="en-US" b="1" dirty="0" smtClean="0"/>
              <a:t>Section 82 Notification of Intent to Sell a Patented Medicine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30945" y="3406335"/>
            <a:ext cx="7848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 lvl="1" eaLnBrk="1" hangingPunct="1">
              <a:buFont typeface="Wingdings" pitchFamily="2" charset="2"/>
              <a:buChar char="Ø"/>
            </a:pPr>
            <a:r>
              <a:rPr lang="en-US" b="1" dirty="0" smtClean="0"/>
              <a:t>FORM 2 Information on the Identity and Prices of a Medicine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243868" y="4725144"/>
            <a:ext cx="7848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Must be submitted in Excel format.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230945" y="2924944"/>
            <a:ext cx="7848600" cy="44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95000"/>
              <a:buFont typeface="Wingdings" pitchFamily="-60" charset="2"/>
              <a:buChar char="§"/>
              <a:defRPr sz="2400" b="1">
                <a:solidFill>
                  <a:srgbClr val="20558A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s"/>
              <a:defRPr sz="22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2pPr>
            <a:lvl3pPr marL="863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75000"/>
              <a:buFont typeface="Wingdings" pitchFamily="-60" charset="2"/>
              <a:buChar char="l"/>
              <a:defRPr sz="2000"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80000"/>
              <a:buChar char="–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-60" charset="2"/>
              <a:buChar char="l"/>
              <a:defRPr>
                <a:solidFill>
                  <a:srgbClr val="20558A"/>
                </a:solidFill>
                <a:latin typeface="+mn-lt"/>
                <a:ea typeface="ＭＳ Ｐゴシック" pitchFamily="-60" charset="-128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558A"/>
              </a:buClr>
              <a:buSzPct val="65000"/>
              <a:buFont typeface="Wingdings" pitchFamily="2" charset="2"/>
              <a:buChar char="l"/>
              <a:defRPr>
                <a:solidFill>
                  <a:srgbClr val="20558A"/>
                </a:solidFill>
                <a:latin typeface="+mn-lt"/>
              </a:defRPr>
            </a:lvl9pPr>
          </a:lstStyle>
          <a:p>
            <a:pPr lvl="1" eaLnBrk="1" hangingPunct="1">
              <a:buFont typeface="Wingdings" pitchFamily="2" charset="2"/>
              <a:buChar char="Ø"/>
            </a:pPr>
            <a:r>
              <a:rPr lang="en-US" b="1" dirty="0" smtClean="0"/>
              <a:t>FORM 1 Medicine Identification Sheet</a:t>
            </a:r>
          </a:p>
        </p:txBody>
      </p:sp>
    </p:spTree>
    <p:extLst>
      <p:ext uri="{BB962C8B-B14F-4D97-AF65-F5344CB8AC3E}">
        <p14:creationId xmlns:p14="http://schemas.microsoft.com/office/powerpoint/2010/main" val="12264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48600" cy="815752"/>
          </a:xfrm>
        </p:spPr>
        <p:txBody>
          <a:bodyPr/>
          <a:lstStyle/>
          <a:p>
            <a:pPr algn="ctr"/>
            <a:r>
              <a:rPr lang="en-CA" dirty="0" smtClean="0"/>
              <a:t>Filing Schedule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800" y="1076400"/>
            <a:ext cx="7848600" cy="768424"/>
          </a:xfrm>
        </p:spPr>
        <p:txBody>
          <a:bodyPr/>
          <a:lstStyle/>
          <a:p>
            <a:r>
              <a:rPr lang="en-US" dirty="0"/>
              <a:t>FORM 1 Medicine Identification Sheet (</a:t>
            </a:r>
            <a:r>
              <a:rPr lang="en-US" dirty="0" smtClean="0"/>
              <a:t>electronic </a:t>
            </a:r>
            <a:r>
              <a:rPr lang="en-US" u="sng" dirty="0" smtClean="0"/>
              <a:t>Excel</a:t>
            </a:r>
            <a:r>
              <a:rPr lang="en-US" dirty="0" smtClean="0"/>
              <a:t> </a:t>
            </a:r>
            <a:r>
              <a:rPr lang="en-US" dirty="0"/>
              <a:t>format including Product Monograph)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/>
              <a:pPr>
                <a:defRPr/>
              </a:pPr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043608" y="1064568"/>
            <a:ext cx="8100392" cy="11832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7" name="Group 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66629"/>
              </p:ext>
            </p:extLst>
          </p:nvPr>
        </p:nvGraphicFramePr>
        <p:xfrm>
          <a:off x="1115616" y="1916832"/>
          <a:ext cx="7543800" cy="3521075"/>
        </p:xfrm>
        <a:graphic>
          <a:graphicData uri="http://schemas.openxmlformats.org/drawingml/2006/table">
            <a:tbl>
              <a:tblPr/>
              <a:tblGrid>
                <a:gridCol w="2133600"/>
                <a:gridCol w="3429000"/>
                <a:gridCol w="1219200"/>
                <a:gridCol w="762000"/>
              </a:tblGrid>
              <a:tr h="420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Information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Timing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Patent Act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Regs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9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Identity of the drug product, patentee and patent(s)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Earliest of: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Seven (7) days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 after the date of the first NOC issued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Seven (7) days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 after date of first sale in Canada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80(1)(a)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80(2)a)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3(1)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3(2)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3(3)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Updating information on identity of the drug product/patentee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Within </a:t>
                      </a: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thirty (30) days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 after any modification of information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0558A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3(4)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39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48600" cy="815752"/>
          </a:xfrm>
        </p:spPr>
        <p:txBody>
          <a:bodyPr/>
          <a:lstStyle/>
          <a:p>
            <a:pPr algn="ctr"/>
            <a:r>
              <a:rPr lang="en-CA" dirty="0" smtClean="0"/>
              <a:t>Filing Schedule cont’d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800" y="1076400"/>
            <a:ext cx="7848600" cy="768424"/>
          </a:xfrm>
        </p:spPr>
        <p:txBody>
          <a:bodyPr/>
          <a:lstStyle/>
          <a:p>
            <a:r>
              <a:rPr lang="en-US" dirty="0"/>
              <a:t>FORM 2 Information on the Identity and Prices of the Medicine (</a:t>
            </a:r>
            <a:r>
              <a:rPr lang="en-US" dirty="0" smtClean="0"/>
              <a:t>electronic </a:t>
            </a:r>
            <a:r>
              <a:rPr lang="en-US" u="sng" dirty="0" smtClean="0"/>
              <a:t>Excel</a:t>
            </a:r>
            <a:r>
              <a:rPr lang="en-US" dirty="0" smtClean="0"/>
              <a:t> format)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/>
              <a:pPr>
                <a:defRPr/>
              </a:pPr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043608" y="1064568"/>
            <a:ext cx="8100392" cy="11832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348234"/>
              </p:ext>
            </p:extLst>
          </p:nvPr>
        </p:nvGraphicFramePr>
        <p:xfrm>
          <a:off x="1060004" y="1916832"/>
          <a:ext cx="7848600" cy="3886200"/>
        </p:xfrm>
        <a:graphic>
          <a:graphicData uri="http://schemas.openxmlformats.org/drawingml/2006/table">
            <a:tbl>
              <a:tblPr/>
              <a:tblGrid>
                <a:gridCol w="2819400"/>
                <a:gridCol w="2971800"/>
                <a:gridCol w="1219200"/>
                <a:gridCol w="83820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Information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Timing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Patent 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Regs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- Price &amp; sales data for the drug product sold to each class of customer (H, P, W, O) by province/territory in Canada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- Publicly available ex-factory price sold to each class of customer in Canada and 7 countries listed in Regulations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- When a drug product is first offered for sale in Canada, no later than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thirty (30) days after the first day of sales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Tx/>
                        <a:buChar char="-"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Each year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 On or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before July 30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 (Jan. 1 to June 30 reporting period)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 On or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before Jan. 30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 (July 1 to Dec. 31 reporting period)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80(1)(b)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80(2)(b)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4(1)(e)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4(2) &amp;(3)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558A"/>
                          </a:solidFill>
                          <a:effectLst/>
                          <a:latin typeface="Arial Narrow" pitchFamily="34" charset="0"/>
                        </a:rPr>
                        <a:t>4(1)(f)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558A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0558A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6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88832" cy="803920"/>
          </a:xfrm>
        </p:spPr>
        <p:txBody>
          <a:bodyPr/>
          <a:lstStyle/>
          <a:p>
            <a:pPr algn="ctr"/>
            <a:r>
              <a:rPr lang="en-CA" dirty="0" smtClean="0"/>
              <a:t>Notification of Intent to Sell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/>
              <a:pPr>
                <a:defRPr/>
              </a:pPr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1043608" y="1064568"/>
            <a:ext cx="8100392" cy="11832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6175496" cy="37786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9770" y="5357247"/>
            <a:ext cx="7167347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All filings to be sent to </a:t>
            </a:r>
            <a:r>
              <a:rPr lang="en-CA" sz="2000" b="1" dirty="0" smtClean="0">
                <a:hlinkClick r:id="rId4"/>
              </a:rPr>
              <a:t>compliance@pmprb-cepmb.gc.ca</a:t>
            </a:r>
            <a:r>
              <a:rPr lang="en-CA" sz="2000" b="1" dirty="0"/>
              <a:t> </a:t>
            </a:r>
            <a:endParaRPr lang="en-CA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9367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48600" cy="815752"/>
          </a:xfrm>
        </p:spPr>
        <p:txBody>
          <a:bodyPr/>
          <a:lstStyle/>
          <a:p>
            <a:pPr algn="ctr"/>
            <a:r>
              <a:rPr lang="en-CA" dirty="0" smtClean="0"/>
              <a:t>Form 1 – Block 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/>
              <a:pPr>
                <a:defRPr/>
              </a:pPr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043608" y="1064568"/>
            <a:ext cx="8100392" cy="11832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1119264"/>
            <a:ext cx="5754910" cy="490202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67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48600" cy="815752"/>
          </a:xfrm>
        </p:spPr>
        <p:txBody>
          <a:bodyPr/>
          <a:lstStyle/>
          <a:p>
            <a:pPr algn="ctr"/>
            <a:r>
              <a:rPr lang="en-CA" dirty="0" smtClean="0"/>
              <a:t>Form 1 – Blocks 2 &amp; 3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/>
              <a:pPr>
                <a:defRPr/>
              </a:pPr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043608" y="1064568"/>
            <a:ext cx="8100392" cy="11832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50" y="1412776"/>
            <a:ext cx="7932422" cy="42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2">
  <a:themeElements>
    <a:clrScheme name="Presentation 2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Presentation 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 2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49777</TotalTime>
  <Words>1186</Words>
  <Application>Microsoft Office PowerPoint</Application>
  <PresentationFormat>On-screen Show (4:3)</PresentationFormat>
  <Paragraphs>188</Paragraphs>
  <Slides>28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Presentation 2</vt:lpstr>
      <vt:lpstr>Patented Medicine Prices Review Board</vt:lpstr>
      <vt:lpstr>Brief Overview of the Filing Session</vt:lpstr>
      <vt:lpstr>Brief Overview of the Filing Session</vt:lpstr>
      <vt:lpstr>What needs to be filed?</vt:lpstr>
      <vt:lpstr>Filing Schedule </vt:lpstr>
      <vt:lpstr>Filing Schedule cont’d</vt:lpstr>
      <vt:lpstr>Notification of Intent to Sell</vt:lpstr>
      <vt:lpstr>Form 1 – Block 1</vt:lpstr>
      <vt:lpstr>Form 1 – Blocks 2 &amp; 3 </vt:lpstr>
      <vt:lpstr>Form 1 – Blocks 4, 5  &amp; 6 </vt:lpstr>
      <vt:lpstr>Form 1 – Block 7 </vt:lpstr>
      <vt:lpstr>Patent (Patent Act Section 45)</vt:lpstr>
      <vt:lpstr>Form 1 – Block 8 </vt:lpstr>
      <vt:lpstr>Form 2 – Identity and Prices of the Medicines</vt:lpstr>
      <vt:lpstr>Form 2 – Block 1</vt:lpstr>
      <vt:lpstr>Form 2 – Block 2</vt:lpstr>
      <vt:lpstr>Form 2 – Block 3 and Signature</vt:lpstr>
      <vt:lpstr>Form 2 – Block 4</vt:lpstr>
      <vt:lpstr>Form 2 – Block 5</vt:lpstr>
      <vt:lpstr>Reporting Process</vt:lpstr>
      <vt:lpstr>Failure to File (FTF) </vt:lpstr>
      <vt:lpstr>Failure to File (FTF) </vt:lpstr>
      <vt:lpstr>Most Common Errors - Tips</vt:lpstr>
      <vt:lpstr>Most Common Errors - Tips</vt:lpstr>
      <vt:lpstr>Compliance Status Reports</vt:lpstr>
      <vt:lpstr>Compliance Status Report</vt:lpstr>
      <vt:lpstr>Where to find everything you need…. Website: http://www.pmprb-cepmb.gc.ca/  </vt:lpstr>
      <vt:lpstr>Where to get help…</vt:lpstr>
    </vt:vector>
  </TitlesOfParts>
  <Manager>Gregory Gillespie</Manager>
  <Company>PMPRB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Canada's Patented Medicine Prices Review Board</dc:title>
  <dc:subject>PMPRB Presentation to Pharma Pricing Market Access Outlook Europe 2010</dc:subject>
  <dc:creator>Salma Pardhan</dc:creator>
  <cp:keywords>London</cp:keywords>
  <cp:lastModifiedBy>PMPRB-CEPMB</cp:lastModifiedBy>
  <cp:revision>1949</cp:revision>
  <cp:lastPrinted>2012-12-04T15:31:34Z</cp:lastPrinted>
  <dcterms:modified xsi:type="dcterms:W3CDTF">2012-12-21T19:09:46Z</dcterms:modified>
</cp:coreProperties>
</file>