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60" r:id="rId2"/>
    <p:sldId id="318" r:id="rId3"/>
    <p:sldId id="420" r:id="rId4"/>
    <p:sldId id="424" r:id="rId5"/>
    <p:sldId id="421" r:id="rId6"/>
    <p:sldId id="393" r:id="rId7"/>
    <p:sldId id="425" r:id="rId8"/>
    <p:sldId id="319" r:id="rId9"/>
    <p:sldId id="394" r:id="rId10"/>
    <p:sldId id="395" r:id="rId11"/>
    <p:sldId id="399" r:id="rId12"/>
    <p:sldId id="384" r:id="rId13"/>
    <p:sldId id="397" r:id="rId14"/>
    <p:sldId id="374" r:id="rId15"/>
    <p:sldId id="401" r:id="rId16"/>
    <p:sldId id="380" r:id="rId17"/>
    <p:sldId id="405" r:id="rId18"/>
    <p:sldId id="412" r:id="rId19"/>
    <p:sldId id="411" r:id="rId20"/>
    <p:sldId id="324" r:id="rId21"/>
    <p:sldId id="348" r:id="rId22"/>
    <p:sldId id="391" r:id="rId23"/>
    <p:sldId id="422" r:id="rId24"/>
    <p:sldId id="423" r:id="rId25"/>
    <p:sldId id="403" r:id="rId26"/>
    <p:sldId id="358" r:id="rId27"/>
    <p:sldId id="379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MPRB-CEPMB" initials="ISD" lastIdx="10" clrIdx="0"/>
  <p:cmAuthor id="1" name=" Robert Squires" initials="R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7DDDFF"/>
    <a:srgbClr val="20558A"/>
    <a:srgbClr val="FC8502"/>
    <a:srgbClr val="FF9225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99234" autoAdjust="0"/>
  </p:normalViewPr>
  <p:slideViewPr>
    <p:cSldViewPr>
      <p:cViewPr>
        <p:scale>
          <a:sx n="91" d="100"/>
          <a:sy n="91" d="100"/>
        </p:scale>
        <p:origin x="-1602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PMPRBDATA\PEA\SHARE\4%20-%20Policy\1%20-%20Briefing%20Material%20&amp;%20Policy%20Issues%20(Non-Guidelines%20Specfic)\1%20-%20Conferences\2012-03-21%20-%20(LONDON)%20Pharma%20Pricing%20and%20Mkt%20Access%20Outlook\data%20for%20deck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352092352092893E-2"/>
          <c:y val="4.8498845265588855E-2"/>
          <c:w val="0.89466089466089693"/>
          <c:h val="0.81755196304849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AR2007_FIGURE_NEW_1_V1!$B$21</c:f>
              <c:strCache>
                <c:ptCount val="1"/>
                <c:pt idx="0">
                  <c:v>Ratio</c:v>
                </c:pt>
              </c:strCache>
            </c:strRef>
          </c:tx>
          <c:spPr>
            <a:solidFill>
              <a:srgbClr val="9999FF"/>
            </a:solidFill>
            <a:ln w="952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19041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AR2007_FIGURE_NEW_1_V1!$A$23:$A$38</c:f>
              <c:strCach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strCache>
            </c:strRef>
          </c:cat>
          <c:val>
            <c:numRef>
              <c:f>AR2007_FIGURE_NEW_1_V1!$B$23:$B$38</c:f>
              <c:numCache>
                <c:formatCode>0.00</c:formatCode>
                <c:ptCount val="16"/>
                <c:pt idx="0">
                  <c:v>1.0143729814400611</c:v>
                </c:pt>
                <c:pt idx="1">
                  <c:v>1.061166260226684</c:v>
                </c:pt>
                <c:pt idx="2">
                  <c:v>0.94380693041308794</c:v>
                </c:pt>
                <c:pt idx="3">
                  <c:v>1.0112726490732711</c:v>
                </c:pt>
                <c:pt idx="4">
                  <c:v>1.0572615970941881</c:v>
                </c:pt>
                <c:pt idx="5">
                  <c:v>1.0191901721250938</c:v>
                </c:pt>
                <c:pt idx="6">
                  <c:v>0.96830667195232256</c:v>
                </c:pt>
                <c:pt idx="7">
                  <c:v>1.0307219965843535</c:v>
                </c:pt>
                <c:pt idx="8">
                  <c:v>0.98426624335322033</c:v>
                </c:pt>
                <c:pt idx="9">
                  <c:v>1.0597236618949066</c:v>
                </c:pt>
                <c:pt idx="10">
                  <c:v>0.98540805829144062</c:v>
                </c:pt>
                <c:pt idx="11">
                  <c:v>0.93427676913094382</c:v>
                </c:pt>
                <c:pt idx="12">
                  <c:v>1.0036594190966694</c:v>
                </c:pt>
                <c:pt idx="13">
                  <c:v>0.92629830775819388</c:v>
                </c:pt>
                <c:pt idx="14">
                  <c:v>0.98783439407213847</c:v>
                </c:pt>
                <c:pt idx="15">
                  <c:v>1.0370616802973811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346688"/>
        <c:axId val="97348608"/>
      </c:barChart>
      <c:catAx>
        <c:axId val="97346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 sz="1200" baseline="0"/>
                  <a:t>Source: PMPRB</a:t>
                </a:r>
              </a:p>
            </c:rich>
          </c:tx>
          <c:layout>
            <c:manualLayout>
              <c:xMode val="edge"/>
              <c:yMode val="edge"/>
              <c:x val="0.47619051923905603"/>
              <c:y val="0.92609695257558455"/>
            </c:manualLayout>
          </c:layout>
          <c:overlay val="0"/>
          <c:spPr>
            <a:noFill/>
            <a:ln w="1904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8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348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73486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 sz="1200" baseline="0"/>
                  <a:t>Ratio</a:t>
                </a:r>
              </a:p>
            </c:rich>
          </c:tx>
          <c:layout>
            <c:manualLayout>
              <c:xMode val="edge"/>
              <c:yMode val="edge"/>
              <c:x val="1.5873087620649026E-2"/>
              <c:y val="0.42032317525194846"/>
            </c:manualLayout>
          </c:layout>
          <c:overlay val="0"/>
          <c:spPr>
            <a:noFill/>
            <a:ln w="19041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238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346688"/>
        <c:crosses val="autoZero"/>
        <c:crossBetween val="between"/>
      </c:valAx>
      <c:spPr>
        <a:noFill/>
        <a:ln w="2815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9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73"/>
        <c:overlap val="42"/>
        <c:axId val="97284864"/>
        <c:axId val="97286400"/>
      </c:barChart>
      <c:catAx>
        <c:axId val="97284864"/>
        <c:scaling>
          <c:orientation val="minMax"/>
        </c:scaling>
        <c:delete val="0"/>
        <c:axPos val="l"/>
        <c:majorTickMark val="none"/>
        <c:minorTickMark val="none"/>
        <c:tickLblPos val="nextTo"/>
        <c:crossAx val="97286400"/>
        <c:crosses val="autoZero"/>
        <c:auto val="1"/>
        <c:lblAlgn val="ctr"/>
        <c:lblOffset val="100"/>
        <c:noMultiLvlLbl val="0"/>
      </c:catAx>
      <c:valAx>
        <c:axId val="97286400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97284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7145984"/>
        <c:axId val="97147520"/>
      </c:barChart>
      <c:catAx>
        <c:axId val="97145984"/>
        <c:scaling>
          <c:orientation val="minMax"/>
        </c:scaling>
        <c:delete val="0"/>
        <c:axPos val="l"/>
        <c:majorTickMark val="none"/>
        <c:minorTickMark val="none"/>
        <c:tickLblPos val="nextTo"/>
        <c:crossAx val="97147520"/>
        <c:crosses val="autoZero"/>
        <c:auto val="1"/>
        <c:lblAlgn val="ctr"/>
        <c:lblOffset val="100"/>
        <c:noMultiLvlLbl val="0"/>
      </c:catAx>
      <c:valAx>
        <c:axId val="97147520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97145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7232384"/>
        <c:axId val="97233920"/>
      </c:barChart>
      <c:catAx>
        <c:axId val="97232384"/>
        <c:scaling>
          <c:orientation val="minMax"/>
        </c:scaling>
        <c:delete val="0"/>
        <c:axPos val="l"/>
        <c:majorTickMark val="none"/>
        <c:minorTickMark val="none"/>
        <c:tickLblPos val="nextTo"/>
        <c:crossAx val="97233920"/>
        <c:crosses val="autoZero"/>
        <c:auto val="1"/>
        <c:lblAlgn val="ctr"/>
        <c:lblOffset val="100"/>
        <c:noMultiLvlLbl val="0"/>
      </c:catAx>
      <c:valAx>
        <c:axId val="97233920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97232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AVERAGE BILATERAL FOREIGN-TO-CANADIAN PRICE </a:t>
            </a:r>
            <a:r>
              <a:rPr lang="en-US" dirty="0" smtClean="0"/>
              <a:t>RATIOS</a:t>
            </a:r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9.5887510218208821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062659856856398"/>
          <c:y val="0.14608949105768332"/>
          <c:w val="0.84640583009561077"/>
          <c:h val="0.781966027831426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'STATS 2010 corrected'!$B$34</c:f>
              <c:strCache>
                <c:ptCount val="1"/>
                <c:pt idx="0">
                  <c:v>AVERAGE BILATERAL FOREIGN-TO-CANADIAN PRICE RATIOS, OECD COUNTRIES, 2010 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invertIfNegative val="0"/>
          <c:dPt>
            <c:idx val="4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2"/>
                </a:solidFill>
              </a:ln>
            </c:spPr>
          </c:dPt>
          <c:dPt>
            <c:idx val="21"/>
            <c:invertIfNegative val="0"/>
            <c:bubble3D val="0"/>
          </c:dPt>
          <c:cat>
            <c:strRef>
              <c:f>'STATS 2010 corrected'!$A$35:$A$56</c:f>
              <c:strCache>
                <c:ptCount val="22"/>
                <c:pt idx="0">
                  <c:v>Czech Republic</c:v>
                </c:pt>
                <c:pt idx="1">
                  <c:v>Estonia</c:v>
                </c:pt>
                <c:pt idx="2">
                  <c:v>Slovakia</c:v>
                </c:pt>
                <c:pt idx="3">
                  <c:v>Slovenia</c:v>
                </c:pt>
                <c:pt idx="4">
                  <c:v>Italy</c:v>
                </c:pt>
                <c:pt idx="5">
                  <c:v>Portugal</c:v>
                </c:pt>
                <c:pt idx="6">
                  <c:v>Poland</c:v>
                </c:pt>
                <c:pt idx="7">
                  <c:v>Hungary</c:v>
                </c:pt>
                <c:pt idx="8">
                  <c:v>Finland</c:v>
                </c:pt>
                <c:pt idx="9">
                  <c:v>Greece</c:v>
                </c:pt>
                <c:pt idx="10">
                  <c:v>United Kingdom</c:v>
                </c:pt>
                <c:pt idx="11">
                  <c:v>Netherlands</c:v>
                </c:pt>
                <c:pt idx="12">
                  <c:v>France</c:v>
                </c:pt>
                <c:pt idx="13">
                  <c:v>Spain</c:v>
                </c:pt>
                <c:pt idx="14">
                  <c:v>Austria</c:v>
                </c:pt>
                <c:pt idx="15">
                  <c:v>Belgium</c:v>
                </c:pt>
                <c:pt idx="16">
                  <c:v>Luxembourg</c:v>
                </c:pt>
                <c:pt idx="17">
                  <c:v>Sweden</c:v>
                </c:pt>
                <c:pt idx="18">
                  <c:v>Ireland</c:v>
                </c:pt>
                <c:pt idx="19">
                  <c:v>Denmark</c:v>
                </c:pt>
                <c:pt idx="20">
                  <c:v>Canada</c:v>
                </c:pt>
                <c:pt idx="21">
                  <c:v>Germany</c:v>
                </c:pt>
              </c:strCache>
            </c:strRef>
          </c:cat>
          <c:val>
            <c:numRef>
              <c:f>'STATS 2010 corrected'!$B$35:$B$56</c:f>
              <c:numCache>
                <c:formatCode>0.00</c:formatCode>
                <c:ptCount val="22"/>
                <c:pt idx="0">
                  <c:v>0.61047432006604774</c:v>
                </c:pt>
                <c:pt idx="1">
                  <c:v>0.66012823001336829</c:v>
                </c:pt>
                <c:pt idx="2">
                  <c:v>0.67810153728481048</c:v>
                </c:pt>
                <c:pt idx="3">
                  <c:v>0.69116096215035383</c:v>
                </c:pt>
                <c:pt idx="4">
                  <c:v>0.70100552003845917</c:v>
                </c:pt>
                <c:pt idx="5">
                  <c:v>0.71052258356373654</c:v>
                </c:pt>
                <c:pt idx="6">
                  <c:v>0.71613197656896543</c:v>
                </c:pt>
                <c:pt idx="7">
                  <c:v>0.73932761918768153</c:v>
                </c:pt>
                <c:pt idx="8">
                  <c:v>0.74413845585148242</c:v>
                </c:pt>
                <c:pt idx="9">
                  <c:v>0.76235077463171708</c:v>
                </c:pt>
                <c:pt idx="10">
                  <c:v>0.77120389758713059</c:v>
                </c:pt>
                <c:pt idx="11">
                  <c:v>0.78000307213242903</c:v>
                </c:pt>
                <c:pt idx="12">
                  <c:v>0.78201379231932922</c:v>
                </c:pt>
                <c:pt idx="13">
                  <c:v>0.79006125499874391</c:v>
                </c:pt>
                <c:pt idx="14">
                  <c:v>0.83732731366736979</c:v>
                </c:pt>
                <c:pt idx="15">
                  <c:v>0.83839003995060335</c:v>
                </c:pt>
                <c:pt idx="16">
                  <c:v>0.87</c:v>
                </c:pt>
                <c:pt idx="17">
                  <c:v>0.8903663733109366</c:v>
                </c:pt>
                <c:pt idx="18">
                  <c:v>0.92938828621329705</c:v>
                </c:pt>
                <c:pt idx="19">
                  <c:v>0.98122420959165424</c:v>
                </c:pt>
                <c:pt idx="20">
                  <c:v>1</c:v>
                </c:pt>
                <c:pt idx="21">
                  <c:v>1.0568606662897437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422336"/>
        <c:axId val="97428224"/>
      </c:barChart>
      <c:catAx>
        <c:axId val="97422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7428224"/>
        <c:crosses val="autoZero"/>
        <c:auto val="1"/>
        <c:lblAlgn val="ctr"/>
        <c:lblOffset val="100"/>
        <c:noMultiLvlLbl val="0"/>
      </c:catAx>
      <c:valAx>
        <c:axId val="97428224"/>
        <c:scaling>
          <c:orientation val="minMax"/>
          <c:max val="1.07"/>
          <c:min val="0"/>
        </c:scaling>
        <c:delete val="0"/>
        <c:axPos val="b"/>
        <c:majorGridlines/>
        <c:numFmt formatCode="0.00" sourceLinked="1"/>
        <c:majorTickMark val="none"/>
        <c:minorTickMark val="none"/>
        <c:tickLblPos val="nextTo"/>
        <c:crossAx val="97422336"/>
        <c:crosses val="autoZero"/>
        <c:crossBetween val="between"/>
        <c:majorUnit val="5.000000000000001E-2"/>
      </c:valAx>
    </c:plotArea>
    <c:plotVisOnly val="1"/>
    <c:dispBlanksAs val="gap"/>
    <c:showDLblsOverMax val="0"/>
  </c:chart>
  <c:spPr>
    <a:noFill/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000" b="1" i="0" baseline="0" dirty="0" smtClean="0">
                <a:effectLst/>
                <a:latin typeface="Arial" pitchFamily="34" charset="0"/>
                <a:cs typeface="Arial" pitchFamily="34" charset="0"/>
              </a:rPr>
              <a:t>Avg. </a:t>
            </a:r>
            <a:r>
              <a:rPr lang="en-US" sz="1000" b="1" i="0" baseline="0" dirty="0">
                <a:effectLst/>
                <a:latin typeface="Arial" pitchFamily="34" charset="0"/>
                <a:cs typeface="Arial" pitchFamily="34" charset="0"/>
              </a:rPr>
              <a:t>Bilateral Foreign-to-Canadian Price Ratios: Top 300 selling oral solids in Canada </a:t>
            </a:r>
            <a:endParaRPr lang="en-CA" sz="1000" dirty="0">
              <a:effectLst/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9.5364272942419392E-2"/>
          <c:y val="3.8609903053365952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RATIO</c:v>
                </c:pt>
              </c:strCache>
            </c:strRef>
          </c:tx>
          <c:invertIfNegative val="0"/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Sheet2!$B$1:$Q$1</c:f>
              <c:strCache>
                <c:ptCount val="16"/>
                <c:pt idx="0">
                  <c:v>S.Korea</c:v>
                </c:pt>
                <c:pt idx="1">
                  <c:v>Italy</c:v>
                </c:pt>
                <c:pt idx="2">
                  <c:v>UK</c:v>
                </c:pt>
                <c:pt idx="3">
                  <c:v>Australia</c:v>
                </c:pt>
                <c:pt idx="4">
                  <c:v>France</c:v>
                </c:pt>
                <c:pt idx="5">
                  <c:v>Spain</c:v>
                </c:pt>
                <c:pt idx="6">
                  <c:v>Austria</c:v>
                </c:pt>
                <c:pt idx="7">
                  <c:v>Belgium</c:v>
                </c:pt>
                <c:pt idx="8">
                  <c:v>Sweden</c:v>
                </c:pt>
                <c:pt idx="9">
                  <c:v>Switzerland</c:v>
                </c:pt>
                <c:pt idx="10">
                  <c:v>Denmark</c:v>
                </c:pt>
                <c:pt idx="11">
                  <c:v>CAN</c:v>
                </c:pt>
                <c:pt idx="12">
                  <c:v>Germany</c:v>
                </c:pt>
                <c:pt idx="13">
                  <c:v>Mexico</c:v>
                </c:pt>
                <c:pt idx="14">
                  <c:v>Japan</c:v>
                </c:pt>
                <c:pt idx="15">
                  <c:v>USA</c:v>
                </c:pt>
              </c:strCache>
            </c:strRef>
          </c:cat>
          <c:val>
            <c:numRef>
              <c:f>Sheet2!$B$2:$Q$2</c:f>
              <c:numCache>
                <c:formatCode>0.00</c:formatCode>
                <c:ptCount val="16"/>
                <c:pt idx="0">
                  <c:v>0.59101666012101328</c:v>
                </c:pt>
                <c:pt idx="1">
                  <c:v>0.70100552003845962</c:v>
                </c:pt>
                <c:pt idx="2">
                  <c:v>0.7712038975871307</c:v>
                </c:pt>
                <c:pt idx="3">
                  <c:v>0.77168945264650546</c:v>
                </c:pt>
                <c:pt idx="4">
                  <c:v>0.78201379231932922</c:v>
                </c:pt>
                <c:pt idx="5">
                  <c:v>0.79006125499874391</c:v>
                </c:pt>
                <c:pt idx="6">
                  <c:v>0.83732731366736979</c:v>
                </c:pt>
                <c:pt idx="7">
                  <c:v>0.83839003995060335</c:v>
                </c:pt>
                <c:pt idx="8">
                  <c:v>0.89036637331093649</c:v>
                </c:pt>
                <c:pt idx="9">
                  <c:v>0.93791762385700228</c:v>
                </c:pt>
                <c:pt idx="10">
                  <c:v>0.9812242095916538</c:v>
                </c:pt>
                <c:pt idx="11">
                  <c:v>1</c:v>
                </c:pt>
                <c:pt idx="12">
                  <c:v>1.0568606662897437</c:v>
                </c:pt>
                <c:pt idx="13">
                  <c:v>1.2431303886110778</c:v>
                </c:pt>
                <c:pt idx="14">
                  <c:v>1.2684246522512028</c:v>
                </c:pt>
                <c:pt idx="15">
                  <c:v>1.9323012667638908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507264"/>
        <c:axId val="84513152"/>
      </c:barChart>
      <c:catAx>
        <c:axId val="84507264"/>
        <c:scaling>
          <c:orientation val="minMax"/>
        </c:scaling>
        <c:delete val="0"/>
        <c:axPos val="b"/>
        <c:majorTickMark val="out"/>
        <c:minorTickMark val="none"/>
        <c:tickLblPos val="nextTo"/>
        <c:crossAx val="84513152"/>
        <c:crosses val="autoZero"/>
        <c:auto val="1"/>
        <c:lblAlgn val="ctr"/>
        <c:lblOffset val="100"/>
        <c:noMultiLvlLbl val="0"/>
      </c:catAx>
      <c:valAx>
        <c:axId val="84513152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alpha val="26000"/>
                </a:schemeClr>
              </a:solidFill>
            </a:ln>
          </c:spPr>
        </c:majorGridlines>
        <c:numFmt formatCode="0.00" sourceLinked="1"/>
        <c:majorTickMark val="out"/>
        <c:minorTickMark val="none"/>
        <c:tickLblPos val="nextTo"/>
        <c:spPr>
          <a:ln>
            <a:solidFill>
              <a:schemeClr val="accent1">
                <a:alpha val="6000"/>
              </a:schemeClr>
            </a:solidFill>
          </a:ln>
        </c:spPr>
        <c:crossAx val="84507264"/>
        <c:crosses val="autoZero"/>
        <c:crossBetween val="between"/>
      </c:valAx>
      <c:spPr>
        <a:ln>
          <a:solidFill>
            <a:schemeClr val="accent1">
              <a:alpha val="19000"/>
            </a:schemeClr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0.85996</cdr:x>
      <cdr:y>0.23122</cdr:y>
    </cdr:from>
    <cdr:to>
      <cdr:x>0.91794</cdr:x>
      <cdr:y>0.29475</cdr:y>
    </cdr:to>
    <cdr:sp macro="" textlink="">
      <cdr:nvSpPr>
        <cdr:cNvPr id="2" name="TextBox 13"/>
        <cdr:cNvSpPr txBox="1"/>
      </cdr:nvSpPr>
      <cdr:spPr>
        <a:xfrm xmlns:a="http://schemas.openxmlformats.org/drawingml/2006/main">
          <a:off x="6632792" y="1008112"/>
          <a:ext cx="44720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200" b="1" dirty="0" smtClean="0">
              <a:solidFill>
                <a:srgbClr val="FF0000"/>
              </a:solidFill>
              <a:latin typeface="Arial Narrow" pitchFamily="34" charset="0"/>
            </a:rPr>
            <a:t>0.93</a:t>
          </a:r>
          <a:endParaRPr lang="en-CA" sz="1200" b="1" dirty="0">
            <a:solidFill>
              <a:srgbClr val="FF0000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0.91182</cdr:x>
      <cdr:y>0.15678</cdr:y>
    </cdr:from>
    <cdr:to>
      <cdr:x>0.9767</cdr:x>
      <cdr:y>0.22031</cdr:y>
    </cdr:to>
    <cdr:sp macro="" textlink="">
      <cdr:nvSpPr>
        <cdr:cNvPr id="3" name="TextBox 13"/>
        <cdr:cNvSpPr txBox="1"/>
      </cdr:nvSpPr>
      <cdr:spPr>
        <a:xfrm xmlns:a="http://schemas.openxmlformats.org/drawingml/2006/main">
          <a:off x="6786339" y="683552"/>
          <a:ext cx="48282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1.00</a:t>
          </a:r>
          <a:endParaRPr lang="en-CA" sz="12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0.8955</cdr:x>
      <cdr:y>0.19819</cdr:y>
    </cdr:from>
    <cdr:to>
      <cdr:x>0.95348</cdr:x>
      <cdr:y>0.26172</cdr:y>
    </cdr:to>
    <cdr:sp macro="" textlink="">
      <cdr:nvSpPr>
        <cdr:cNvPr id="4" name="TextBox 13"/>
        <cdr:cNvSpPr txBox="1"/>
      </cdr:nvSpPr>
      <cdr:spPr>
        <a:xfrm xmlns:a="http://schemas.openxmlformats.org/drawingml/2006/main">
          <a:off x="6906919" y="864096"/>
          <a:ext cx="44720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200" b="1" dirty="0" smtClean="0">
              <a:solidFill>
                <a:srgbClr val="FF0000"/>
              </a:solidFill>
              <a:latin typeface="Arial Narrow" pitchFamily="34" charset="0"/>
            </a:rPr>
            <a:t>0.98</a:t>
          </a:r>
          <a:endParaRPr lang="en-CA" sz="1200" b="1" dirty="0">
            <a:solidFill>
              <a:srgbClr val="FF0000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0.82262</cdr:x>
      <cdr:y>0.28077</cdr:y>
    </cdr:from>
    <cdr:to>
      <cdr:x>0.8806</cdr:x>
      <cdr:y>0.3443</cdr:y>
    </cdr:to>
    <cdr:sp macro="" textlink="">
      <cdr:nvSpPr>
        <cdr:cNvPr id="5" name="TextBox 13"/>
        <cdr:cNvSpPr txBox="1"/>
      </cdr:nvSpPr>
      <cdr:spPr>
        <a:xfrm xmlns:a="http://schemas.openxmlformats.org/drawingml/2006/main">
          <a:off x="6344760" y="1224136"/>
          <a:ext cx="44720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200" b="1" dirty="0" smtClean="0">
              <a:solidFill>
                <a:srgbClr val="FF0000"/>
              </a:solidFill>
              <a:latin typeface="Arial Narrow" pitchFamily="34" charset="0"/>
            </a:rPr>
            <a:t>0.89</a:t>
          </a:r>
          <a:endParaRPr lang="en-CA" sz="1200" b="1" dirty="0">
            <a:solidFill>
              <a:srgbClr val="FF0000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0.80394</cdr:x>
      <cdr:y>0.3138</cdr:y>
    </cdr:from>
    <cdr:to>
      <cdr:x>0.86192</cdr:x>
      <cdr:y>0.37733</cdr:y>
    </cdr:to>
    <cdr:sp macro="" textlink="">
      <cdr:nvSpPr>
        <cdr:cNvPr id="6" name="TextBox 13"/>
        <cdr:cNvSpPr txBox="1"/>
      </cdr:nvSpPr>
      <cdr:spPr>
        <a:xfrm xmlns:a="http://schemas.openxmlformats.org/drawingml/2006/main">
          <a:off x="6200744" y="1368152"/>
          <a:ext cx="44720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200" b="1" dirty="0" smtClean="0">
              <a:solidFill>
                <a:srgbClr val="FF0000"/>
              </a:solidFill>
              <a:latin typeface="Arial Narrow" pitchFamily="34" charset="0"/>
            </a:rPr>
            <a:t>0.87</a:t>
          </a:r>
          <a:endParaRPr lang="en-CA" sz="1200" b="1" dirty="0">
            <a:solidFill>
              <a:srgbClr val="FF0000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0.66814</cdr:x>
      <cdr:y>0.85297</cdr:y>
    </cdr:from>
    <cdr:to>
      <cdr:x>0.7615</cdr:x>
      <cdr:y>0.9165</cdr:y>
    </cdr:to>
    <cdr:sp macro="" textlink="">
      <cdr:nvSpPr>
        <cdr:cNvPr id="7" name="TextBox 13"/>
        <cdr:cNvSpPr txBox="1"/>
      </cdr:nvSpPr>
      <cdr:spPr>
        <a:xfrm xmlns:a="http://schemas.openxmlformats.org/drawingml/2006/main">
          <a:off x="5153304" y="3718901"/>
          <a:ext cx="72006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200" b="1" dirty="0" smtClean="0">
              <a:latin typeface="Arial Narrow" pitchFamily="34" charset="0"/>
            </a:rPr>
            <a:t>0.60-0.70</a:t>
          </a:r>
          <a:endParaRPr lang="en-CA" sz="1200" b="1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0.79291</cdr:x>
      <cdr:y>0.58215</cdr:y>
    </cdr:from>
    <cdr:to>
      <cdr:x>0.88627</cdr:x>
      <cdr:y>0.64568</cdr:y>
    </cdr:to>
    <cdr:sp macro="" textlink="">
      <cdr:nvSpPr>
        <cdr:cNvPr id="8" name="TextBox 13"/>
        <cdr:cNvSpPr txBox="1"/>
      </cdr:nvSpPr>
      <cdr:spPr>
        <a:xfrm xmlns:a="http://schemas.openxmlformats.org/drawingml/2006/main">
          <a:off x="6115644" y="2538141"/>
          <a:ext cx="72006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200" b="1" dirty="0" smtClean="0">
              <a:latin typeface="Arial Narrow" pitchFamily="34" charset="0"/>
            </a:rPr>
            <a:t>0.70-0.80</a:t>
          </a:r>
          <a:endParaRPr lang="en-CA" sz="1200" b="1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0.79444</cdr:x>
      <cdr:y>0.36335</cdr:y>
    </cdr:from>
    <cdr:to>
      <cdr:x>0.85242</cdr:x>
      <cdr:y>0.42688</cdr:y>
    </cdr:to>
    <cdr:sp macro="" textlink="">
      <cdr:nvSpPr>
        <cdr:cNvPr id="9" name="TextBox 13"/>
        <cdr:cNvSpPr txBox="1"/>
      </cdr:nvSpPr>
      <cdr:spPr>
        <a:xfrm xmlns:a="http://schemas.openxmlformats.org/drawingml/2006/main">
          <a:off x="5912711" y="1584176"/>
          <a:ext cx="43152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200" b="1" dirty="0" smtClean="0">
              <a:solidFill>
                <a:srgbClr val="FF0000"/>
              </a:solidFill>
              <a:latin typeface="Arial Narrow" pitchFamily="34" charset="0"/>
            </a:rPr>
            <a:t>0.84</a:t>
          </a:r>
          <a:endParaRPr lang="en-CA" sz="1200" b="1" dirty="0">
            <a:solidFill>
              <a:srgbClr val="FF0000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0.75511</cdr:x>
      <cdr:y>0.42941</cdr:y>
    </cdr:from>
    <cdr:to>
      <cdr:x>0.79444</cdr:x>
      <cdr:y>0.77624</cdr:y>
    </cdr:to>
    <cdr:sp macro="" textlink="">
      <cdr:nvSpPr>
        <cdr:cNvPr id="10" name="Right Brace 9"/>
        <cdr:cNvSpPr/>
      </cdr:nvSpPr>
      <cdr:spPr bwMode="auto">
        <a:xfrm xmlns:a="http://schemas.openxmlformats.org/drawingml/2006/main">
          <a:off x="5619969" y="1872208"/>
          <a:ext cx="292742" cy="1512168"/>
        </a:xfrm>
        <a:prstGeom xmlns:a="http://schemas.openxmlformats.org/drawingml/2006/main" prst="rightBrac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9111A-1A65-417B-B5C1-C71FB039E053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F7A7B-B366-45EA-841E-CE5AF232B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84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E741DD-3CAE-487F-BCFA-06914E7C09D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430D9D-48E6-46EB-9FF3-080627705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C640C-9FB5-404D-97B3-A62E60858B98}" type="slidenum">
              <a:rPr lang="en-US">
                <a:latin typeface="Arial" pitchFamily="-60" charset="-52"/>
                <a:ea typeface="ＭＳ Ｐゴシック" pitchFamily="-60" charset="-128"/>
                <a:cs typeface="ＭＳ Ｐゴシック" pitchFamily="-60" charset="-128"/>
              </a:rPr>
              <a:pPr/>
              <a:t>1</a:t>
            </a:fld>
            <a:endParaRPr lang="en-US" dirty="0">
              <a:latin typeface="Arial" pitchFamily="-60" charset="-52"/>
              <a:ea typeface="ＭＳ Ｐゴシック" pitchFamily="-60" charset="-128"/>
              <a:cs typeface="ＭＳ Ｐゴシック" pitchFamily="-60" charset="-128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dirty="0" smtClean="0">
              <a:latin typeface="Arial" pitchFamily="-60" charset="-5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0" charset="-5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0" charset="-5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06" tIns="45954" rIns="91906" bIns="45954" anchor="b">
            <a:prstTxWarp prst="textNoShape">
              <a:avLst/>
            </a:prstTxWarp>
          </a:bodyPr>
          <a:lstStyle/>
          <a:p>
            <a:pPr algn="r" defTabSz="919113"/>
            <a:fld id="{2268697E-D527-4374-BA0C-26A2A8B36785}" type="slidenum">
              <a:rPr lang="en-US" sz="1200"/>
              <a:pPr algn="r" defTabSz="919113"/>
              <a:t>13</a:t>
            </a:fld>
            <a:endParaRPr lang="en-US" sz="1200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>
              <a:latin typeface="Arial" pitchFamily="-60" charset="-5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60" charset="-5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60" charset="-5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0" charset="-5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0" charset="-5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0" charset="-5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0" charset="-5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>
              <a:latin typeface="Arial" pitchFamily="-60" charset="-5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0" charset="-5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0" charset="-5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0" charset="-5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0" charset="-5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0" charset="-5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0" charset="-5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0" charset="-5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0" charset="-5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0" charset="-5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60" charset="-5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06" tIns="45954" rIns="91906" bIns="45954" anchor="b">
            <a:prstTxWarp prst="textNoShape">
              <a:avLst/>
            </a:prstTxWarp>
          </a:bodyPr>
          <a:lstStyle/>
          <a:p>
            <a:pPr algn="r" defTabSz="919113"/>
            <a:fld id="{2268697E-D527-4374-BA0C-26A2A8B36785}" type="slidenum">
              <a:rPr lang="en-US" sz="1200"/>
              <a:pPr algn="r" defTabSz="919113"/>
              <a:t>10</a:t>
            </a:fld>
            <a:endParaRPr lang="en-US" sz="1200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>
              <a:latin typeface="Arial" pitchFamily="-60" charset="-5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9" descr="background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999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927350"/>
            <a:ext cx="6934200" cy="2330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1600" b="0">
                <a:solidFill>
                  <a:srgbClr val="9D8F3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69994" name="AutoShape 10"/>
          <p:cNvSpPr>
            <a:spLocks noGrp="1" noChangeArrowheads="1"/>
          </p:cNvSpPr>
          <p:nvPr>
            <p:ph type="ctrTitle" sz="quarter"/>
          </p:nvPr>
        </p:nvSpPr>
        <p:spPr>
          <a:xfrm>
            <a:off x="1981200" y="1143000"/>
            <a:ext cx="69342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1BED-D8E1-49C6-9412-EC47A3C5A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143000"/>
            <a:ext cx="19621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143000"/>
            <a:ext cx="57340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1BED-D8E1-49C6-9412-EC47A3C5A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0" descr="backgroun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5867400"/>
            <a:ext cx="609600" cy="476250"/>
          </a:xfrm>
        </p:spPr>
        <p:txBody>
          <a:bodyPr/>
          <a:lstStyle>
            <a:lvl1pPr>
              <a:defRPr/>
            </a:lvl1pPr>
          </a:lstStyle>
          <a:p>
            <a:fld id="{9AE01BED-D8E1-49C6-9412-EC47A3C5A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1BED-D8E1-49C6-9412-EC47A3C5A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590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2590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1BED-D8E1-49C6-9412-EC47A3C5A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1BED-D8E1-49C6-9412-EC47A3C5A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1BED-D8E1-49C6-9412-EC47A3C5A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1BED-D8E1-49C6-9412-EC47A3C5A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1BED-D8E1-49C6-9412-EC47A3C5A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1BED-D8E1-49C6-9412-EC47A3C5A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content-pa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3175"/>
            <a:ext cx="914558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10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143000"/>
            <a:ext cx="7848600" cy="10668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590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898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5225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9AE01BED-D8E1-49C6-9412-EC47A3C5AB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8984" name="Line 24"/>
          <p:cNvSpPr>
            <a:spLocks noChangeShapeType="1"/>
          </p:cNvSpPr>
          <p:nvPr/>
        </p:nvSpPr>
        <p:spPr bwMode="auto">
          <a:xfrm>
            <a:off x="914400" y="2438400"/>
            <a:ext cx="8229600" cy="0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CA"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lr>
          <a:srgbClr val="20558A"/>
        </a:buClr>
        <a:buSzPct val="95000"/>
        <a:buFont typeface="Wingdings" pitchFamily="-60" charset="2"/>
        <a:buChar char="§"/>
        <a:defRPr sz="2400" b="1">
          <a:solidFill>
            <a:srgbClr val="20558A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571500" indent="-228600" algn="l" rtl="0" eaLnBrk="1" fontAlgn="base" hangingPunct="1">
        <a:spcBef>
          <a:spcPct val="20000"/>
        </a:spcBef>
        <a:spcAft>
          <a:spcPct val="0"/>
        </a:spcAft>
        <a:buClr>
          <a:srgbClr val="20558A"/>
        </a:buClr>
        <a:buSzPct val="75000"/>
        <a:buFont typeface="Wingdings" pitchFamily="-60" charset="2"/>
        <a:buChar char="s"/>
        <a:defRPr sz="2200">
          <a:solidFill>
            <a:srgbClr val="20558A"/>
          </a:solidFill>
          <a:latin typeface="+mn-lt"/>
          <a:ea typeface="ＭＳ Ｐゴシック" pitchFamily="-60" charset="-128"/>
        </a:defRPr>
      </a:lvl2pPr>
      <a:lvl3pPr marL="863600" indent="-177800" algn="l" rtl="0" eaLnBrk="1" fontAlgn="base" hangingPunct="1">
        <a:spcBef>
          <a:spcPct val="20000"/>
        </a:spcBef>
        <a:spcAft>
          <a:spcPct val="0"/>
        </a:spcAft>
        <a:buClr>
          <a:srgbClr val="20558A"/>
        </a:buClr>
        <a:buSzPct val="75000"/>
        <a:buFont typeface="Wingdings" pitchFamily="-60" charset="2"/>
        <a:buChar char="l"/>
        <a:defRPr sz="2000">
          <a:solidFill>
            <a:srgbClr val="20558A"/>
          </a:solidFill>
          <a:latin typeface="+mn-lt"/>
          <a:ea typeface="ＭＳ Ｐゴシック" pitchFamily="-60" charset="-128"/>
        </a:defRPr>
      </a:lvl3pPr>
      <a:lvl4pPr marL="1257300" indent="-228600" algn="l" rtl="0" eaLnBrk="1" fontAlgn="base" hangingPunct="1">
        <a:spcBef>
          <a:spcPct val="20000"/>
        </a:spcBef>
        <a:spcAft>
          <a:spcPct val="0"/>
        </a:spcAft>
        <a:buClr>
          <a:srgbClr val="20558A"/>
        </a:buClr>
        <a:buSzPct val="80000"/>
        <a:buChar char="–"/>
        <a:defRPr>
          <a:solidFill>
            <a:srgbClr val="20558A"/>
          </a:solidFill>
          <a:latin typeface="+mn-lt"/>
          <a:ea typeface="ＭＳ Ｐゴシック" pitchFamily="-60" charset="-128"/>
        </a:defRPr>
      </a:lvl4pPr>
      <a:lvl5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-60" charset="2"/>
        <a:buChar char="l"/>
        <a:defRPr>
          <a:solidFill>
            <a:srgbClr val="20558A"/>
          </a:solidFill>
          <a:latin typeface="+mn-lt"/>
          <a:ea typeface="ＭＳ Ｐゴシック" pitchFamily="-60" charset="-128"/>
        </a:defRPr>
      </a:lvl5pPr>
      <a:lvl6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6pPr>
      <a:lvl7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7pPr>
      <a:lvl8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8pPr>
      <a:lvl9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boudreau@pmprb-cepmb.gc.c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mprb-cepmb.gc.ca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97-2003_Worksheet1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6.docx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7.docx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688" y="4581128"/>
            <a:ext cx="6853808" cy="2160240"/>
          </a:xfrm>
        </p:spPr>
        <p:txBody>
          <a:bodyPr lIns="0" tIns="0" rIns="0" bIns="0"/>
          <a:lstStyle/>
          <a:p>
            <a:pPr eaLnBrk="1" hangingPunct="1">
              <a:buFont typeface="Wingdings" pitchFamily="-60" charset="2"/>
              <a:buNone/>
            </a:pPr>
            <a:endParaRPr lang="en-CA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en-CA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en-CA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en-CA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en-CA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en-CA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en-CA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en-CA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en-CA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en-CA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en-US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en-US" sz="2400" b="1" dirty="0"/>
          </a:p>
          <a:p>
            <a:pPr lvl="0"/>
            <a:endParaRPr lang="en-CA" sz="2400" b="1" dirty="0" smtClean="0"/>
          </a:p>
          <a:p>
            <a:pPr lvl="0"/>
            <a:endParaRPr lang="en-CA" sz="2400" b="1" dirty="0"/>
          </a:p>
          <a:p>
            <a:pPr lvl="0"/>
            <a:endParaRPr lang="en-CA" sz="2400" b="1" dirty="0" smtClean="0"/>
          </a:p>
          <a:p>
            <a:pPr lvl="0"/>
            <a:r>
              <a:rPr lang="en-CA" sz="2400" b="1" dirty="0" smtClean="0"/>
              <a:t>Michelle Boudreau, </a:t>
            </a:r>
            <a:r>
              <a:rPr lang="en-CA" sz="2400" dirty="0" smtClean="0"/>
              <a:t>Executive </a:t>
            </a:r>
            <a:r>
              <a:rPr lang="en-CA" sz="2400" dirty="0"/>
              <a:t>Director</a:t>
            </a:r>
          </a:p>
          <a:p>
            <a:pPr lvl="0"/>
            <a:r>
              <a:rPr lang="en-CA" sz="2000" dirty="0" smtClean="0"/>
              <a:t>4</a:t>
            </a:r>
            <a:r>
              <a:rPr lang="en-CA" sz="2000" baseline="30000" dirty="0" smtClean="0"/>
              <a:t>th</a:t>
            </a:r>
            <a:r>
              <a:rPr lang="en-CA" sz="2000" dirty="0" smtClean="0"/>
              <a:t> Annual Market Access Summit</a:t>
            </a:r>
          </a:p>
          <a:p>
            <a:pPr lvl="0"/>
            <a:r>
              <a:rPr lang="en-CA" sz="2000" dirty="0" smtClean="0"/>
              <a:t>November 21, 2012 </a:t>
            </a:r>
          </a:p>
          <a:p>
            <a:pPr lvl="0"/>
            <a:r>
              <a:rPr lang="en-CA" sz="2000" dirty="0" smtClean="0"/>
              <a:t>Toronto</a:t>
            </a:r>
            <a:endParaRPr lang="en-CA" sz="2000" dirty="0"/>
          </a:p>
          <a:p>
            <a:pPr eaLnBrk="1" hangingPunct="1">
              <a:buFont typeface="Wingdings" pitchFamily="-60" charset="2"/>
              <a:buNone/>
            </a:pPr>
            <a:endParaRPr lang="en-CA" sz="2000" dirty="0" smtClean="0"/>
          </a:p>
          <a:p>
            <a:pPr eaLnBrk="1" hangingPunct="1">
              <a:buFont typeface="Wingdings" pitchFamily="-60" charset="2"/>
              <a:buNone/>
            </a:pPr>
            <a:endParaRPr lang="en-CA" sz="2000" dirty="0" smtClean="0"/>
          </a:p>
        </p:txBody>
      </p:sp>
      <p:sp>
        <p:nvSpPr>
          <p:cNvPr id="15362" name="AutoShape 2"/>
          <p:cNvSpPr>
            <a:spLocks noGrp="1" noChangeArrowheads="1"/>
          </p:cNvSpPr>
          <p:nvPr>
            <p:ph type="ctrTitle" sz="quarter"/>
          </p:nvPr>
        </p:nvSpPr>
        <p:spPr>
          <a:xfrm>
            <a:off x="1691680" y="2416547"/>
            <a:ext cx="6665913" cy="1660525"/>
          </a:xfrm>
        </p:spPr>
        <p:txBody>
          <a:bodyPr anchor="ctr"/>
          <a:lstStyle/>
          <a:p>
            <a:r>
              <a:rPr lang="en-CA" sz="3200" dirty="0">
                <a:solidFill>
                  <a:schemeClr val="tx1"/>
                </a:solidFill>
              </a:rPr>
              <a:t>Patented Medicines Prices Review Board (PMPRB</a:t>
            </a:r>
            <a:r>
              <a:rPr lang="en-CA" sz="3200" dirty="0" smtClean="0">
                <a:solidFill>
                  <a:schemeClr val="tx1"/>
                </a:solidFill>
              </a:rPr>
              <a:t>): Regulatory Issues and Trends</a:t>
            </a:r>
            <a:endParaRPr lang="en-US" sz="28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260648"/>
            <a:ext cx="7848600" cy="714364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PMPRB Price Regulation Regime _______________________________________________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43608" y="1124744"/>
            <a:ext cx="7772400" cy="3276600"/>
          </a:xfrm>
        </p:spPr>
        <p:txBody>
          <a:bodyPr/>
          <a:lstStyle/>
          <a:p>
            <a:pPr marL="355600" indent="-355600">
              <a:tabLst>
                <a:tab pos="3556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Factors to be considered by Board:</a:t>
            </a:r>
          </a:p>
          <a:p>
            <a:pPr marL="698500" lvl="1" indent="-355600">
              <a:buFont typeface="Wingdings" pitchFamily="2" charset="2"/>
              <a:buChar char="§"/>
              <a:tabLst>
                <a:tab pos="3556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Price of medicine sold in Canada</a:t>
            </a:r>
          </a:p>
          <a:p>
            <a:pPr marL="698500" lvl="1" indent="-355600">
              <a:buFont typeface="Wingdings" pitchFamily="2" charset="2"/>
              <a:buChar char="§"/>
              <a:tabLst>
                <a:tab pos="3556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Prices of </a:t>
            </a:r>
            <a:r>
              <a:rPr lang="en-US" u="sng" dirty="0" smtClean="0">
                <a:solidFill>
                  <a:schemeClr val="tx1"/>
                </a:solidFill>
              </a:rPr>
              <a:t>other</a:t>
            </a:r>
            <a:r>
              <a:rPr lang="en-US" dirty="0" smtClean="0">
                <a:solidFill>
                  <a:schemeClr val="tx1"/>
                </a:solidFill>
              </a:rPr>
              <a:t> medicines in same therapeutic class sold in Canada</a:t>
            </a:r>
          </a:p>
          <a:p>
            <a:pPr marL="698500" lvl="1" indent="-355600">
              <a:buFont typeface="Wingdings" pitchFamily="2" charset="2"/>
              <a:buChar char="§"/>
              <a:tabLst>
                <a:tab pos="3556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Prices of medicines sold in comparator countries</a:t>
            </a:r>
          </a:p>
          <a:p>
            <a:pPr marL="698500" lvl="1" indent="-355600">
              <a:buFont typeface="Wingdings" pitchFamily="2" charset="2"/>
              <a:buChar char="§"/>
              <a:tabLst>
                <a:tab pos="3556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Changes in CPI</a:t>
            </a:r>
          </a:p>
          <a:p>
            <a:pPr marL="355600" indent="-355600">
              <a:tabLst>
                <a:tab pos="3556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Reference based</a:t>
            </a:r>
          </a:p>
          <a:p>
            <a:pPr marL="698500" lvl="1" indent="-355600">
              <a:buFont typeface="Wingdings" pitchFamily="2" charset="2"/>
              <a:buChar char="§"/>
              <a:tabLst>
                <a:tab pos="3556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7 comparator countries: FR, DE, IT, SE, CH, UK, US </a:t>
            </a:r>
          </a:p>
          <a:p>
            <a:pPr marL="355600" indent="-355600">
              <a:tabLst>
                <a:tab pos="3556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Open and transparent price regulation</a:t>
            </a:r>
          </a:p>
          <a:p>
            <a:pPr marL="698500" lvl="1" indent="-355600">
              <a:buFont typeface="Wingdings" pitchFamily="2" charset="2"/>
              <a:buChar char="§"/>
              <a:tabLst>
                <a:tab pos="3556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Hearings are public</a:t>
            </a:r>
          </a:p>
          <a:p>
            <a:pPr marL="698500" lvl="1" indent="-355600">
              <a:buFont typeface="Wingdings" pitchFamily="2" charset="2"/>
              <a:buChar char="§"/>
              <a:tabLst>
                <a:tab pos="3556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VCUs publicly disclosed</a:t>
            </a:r>
          </a:p>
          <a:p>
            <a:pPr marL="698500" lvl="1" indent="-355600">
              <a:buFont typeface="Wingdings" pitchFamily="2" charset="2"/>
              <a:buChar char="§"/>
              <a:tabLst>
                <a:tab pos="355600" algn="l"/>
              </a:tabLst>
            </a:pPr>
            <a:r>
              <a:rPr lang="en-US" smtClean="0">
                <a:solidFill>
                  <a:schemeClr val="tx1"/>
                </a:solidFill>
              </a:rPr>
              <a:t>MAPP </a:t>
            </a:r>
            <a:r>
              <a:rPr lang="en-US" smtClean="0">
                <a:solidFill>
                  <a:schemeClr val="tx1"/>
                </a:solidFill>
              </a:rPr>
              <a:t>publicly </a:t>
            </a:r>
            <a:r>
              <a:rPr lang="en-US" dirty="0" smtClean="0">
                <a:solidFill>
                  <a:schemeClr val="tx1"/>
                </a:solidFill>
              </a:rPr>
              <a:t>available</a:t>
            </a:r>
          </a:p>
          <a:p>
            <a:pPr marL="698500" lvl="1" indent="-355600">
              <a:buNone/>
              <a:tabLst>
                <a:tab pos="3556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*	BUT, </a:t>
            </a:r>
            <a:r>
              <a:rPr lang="en-US" dirty="0" smtClean="0">
                <a:solidFill>
                  <a:schemeClr val="tx1"/>
                </a:solidFill>
              </a:rPr>
              <a:t>pricing data filed is confidential (s. 87)</a:t>
            </a:r>
            <a:endParaRPr lang="en-US" b="1" dirty="0" smtClean="0">
              <a:solidFill>
                <a:schemeClr val="tx1"/>
              </a:solidFill>
            </a:endParaRPr>
          </a:p>
          <a:p>
            <a:pPr marL="355600" indent="-355600" eaLnBrk="1" hangingPunct="1">
              <a:tabLst>
                <a:tab pos="355600" algn="l"/>
              </a:tabLst>
            </a:pPr>
            <a:endParaRPr lang="en-US" dirty="0" smtClean="0">
              <a:solidFill>
                <a:schemeClr val="tx1"/>
              </a:solidFill>
            </a:endParaRPr>
          </a:p>
          <a:p>
            <a:pPr marL="355600" indent="-355600">
              <a:buNone/>
              <a:tabLst>
                <a:tab pos="355600" algn="l"/>
              </a:tabLst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152400" y="6245225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BF8B429-5053-4C2F-9802-967D56A2799B}" type="slidenum">
              <a:rPr lang="en-US" sz="1400">
                <a:solidFill>
                  <a:schemeClr val="bg1"/>
                </a:solidFill>
              </a:rPr>
              <a:pPr algn="r"/>
              <a:t>10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087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969696" cy="864096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en-CA" sz="2200" dirty="0" smtClean="0">
                <a:solidFill>
                  <a:schemeClr val="tx1"/>
                </a:solidFill>
              </a:rPr>
              <a:t>PMPRB Price Tests</a:t>
            </a:r>
            <a:br>
              <a:rPr lang="en-CA" sz="2200" dirty="0" smtClean="0">
                <a:solidFill>
                  <a:schemeClr val="tx1"/>
                </a:solidFill>
              </a:rPr>
            </a:br>
            <a:r>
              <a:rPr lang="en-CA" sz="2200" dirty="0" smtClean="0">
                <a:solidFill>
                  <a:schemeClr val="tx1"/>
                </a:solidFill>
              </a:rPr>
              <a:t>Blend </a:t>
            </a:r>
            <a:r>
              <a:rPr lang="en-CA" sz="2200" dirty="0">
                <a:solidFill>
                  <a:schemeClr val="tx1"/>
                </a:solidFill>
              </a:rPr>
              <a:t>of Therapeutic Improvement and International Reference </a:t>
            </a:r>
            <a:r>
              <a:rPr lang="en-CA" sz="2200" dirty="0" smtClean="0">
                <a:solidFill>
                  <a:schemeClr val="tx1"/>
                </a:solidFill>
              </a:rPr>
              <a:t>Pricing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_________________________________________________</a:t>
            </a:r>
            <a:r>
              <a:rPr lang="en-CA" sz="2000" dirty="0" smtClean="0">
                <a:solidFill>
                  <a:schemeClr val="tx1"/>
                </a:solidFill>
              </a:rPr>
              <a:t/>
            </a:r>
            <a:br>
              <a:rPr lang="en-CA" sz="2000" dirty="0" smtClean="0">
                <a:solidFill>
                  <a:schemeClr val="tx1"/>
                </a:solidFill>
              </a:rPr>
            </a:br>
            <a:r>
              <a:rPr lang="en-CA" sz="2000" dirty="0">
                <a:solidFill>
                  <a:schemeClr val="tx1"/>
                </a:solidFill>
              </a:rPr>
              <a:t/>
            </a:r>
            <a:br>
              <a:rPr lang="en-CA" sz="2000" dirty="0">
                <a:solidFill>
                  <a:schemeClr val="tx1"/>
                </a:solidFill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187624" y="1340768"/>
            <a:ext cx="7465640" cy="4536504"/>
          </a:xfrm>
        </p:spPr>
        <p:txBody>
          <a:bodyPr/>
          <a:lstStyle/>
          <a:p>
            <a:pPr marL="342900" lvl="1" indent="0">
              <a:buNone/>
              <a:defRPr/>
            </a:pPr>
            <a:r>
              <a:rPr lang="en-CA" sz="2000" b="1" dirty="0">
                <a:solidFill>
                  <a:schemeClr val="tx1"/>
                </a:solidFill>
              </a:rPr>
              <a:t>Recognize incremental pharmaceutical innovation </a:t>
            </a:r>
            <a:endParaRPr lang="en-CA" sz="2000" b="1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CA" sz="2000" dirty="0" smtClean="0">
                <a:solidFill>
                  <a:schemeClr val="tx1"/>
                </a:solidFill>
              </a:rPr>
              <a:t>At </a:t>
            </a:r>
            <a:r>
              <a:rPr lang="en-CA" sz="2000" dirty="0">
                <a:solidFill>
                  <a:schemeClr val="tx1"/>
                </a:solidFill>
              </a:rPr>
              <a:t>introduction, price premium aligned with degree of therapeutic improvement: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CA" dirty="0">
                <a:solidFill>
                  <a:schemeClr val="tx1"/>
                </a:solidFill>
              </a:rPr>
              <a:t>Four new levels of therapeutic improvement:</a:t>
            </a:r>
          </a:p>
          <a:p>
            <a:pPr marL="1371600" lvl="3" indent="-342900">
              <a:buAutoNum type="arabicParenR"/>
              <a:defRPr/>
            </a:pPr>
            <a:r>
              <a:rPr lang="en-CA" dirty="0">
                <a:solidFill>
                  <a:schemeClr val="tx1"/>
                </a:solidFill>
              </a:rPr>
              <a:t>Breakthrough – Median of International Price Comparison (MIPC)</a:t>
            </a:r>
          </a:p>
          <a:p>
            <a:pPr marL="1371600" lvl="3" indent="-342900">
              <a:buAutoNum type="arabicParenR"/>
              <a:defRPr/>
            </a:pPr>
            <a:r>
              <a:rPr lang="en-CA" dirty="0">
                <a:solidFill>
                  <a:schemeClr val="tx1"/>
                </a:solidFill>
              </a:rPr>
              <a:t>Substantial Improvement – Higher of top of Therapeutic Class Comparison (TCC) and the MIPC</a:t>
            </a:r>
          </a:p>
          <a:p>
            <a:pPr marL="1371600" lvl="3" indent="-342900">
              <a:buAutoNum type="arabicParenR"/>
              <a:defRPr/>
            </a:pPr>
            <a:r>
              <a:rPr lang="en-CA" dirty="0">
                <a:solidFill>
                  <a:schemeClr val="tx1"/>
                </a:solidFill>
              </a:rPr>
              <a:t>Moderate Improvement – Higher of mid-point between top of TCC test and the MIP, and top of TCC </a:t>
            </a:r>
            <a:r>
              <a:rPr lang="en-CA" i="1" dirty="0">
                <a:solidFill>
                  <a:schemeClr val="tx1"/>
                </a:solidFill>
              </a:rPr>
              <a:t>(primary &amp; secondary factors apply here)</a:t>
            </a:r>
            <a:endParaRPr lang="en-CA" dirty="0">
              <a:solidFill>
                <a:schemeClr val="tx1"/>
              </a:solidFill>
            </a:endParaRPr>
          </a:p>
          <a:p>
            <a:pPr marL="1371600" lvl="3" indent="-342900">
              <a:buFontTx/>
              <a:buAutoNum type="arabicParenR"/>
              <a:defRPr/>
            </a:pPr>
            <a:r>
              <a:rPr lang="en-CA" dirty="0">
                <a:solidFill>
                  <a:schemeClr val="tx1"/>
                </a:solidFill>
              </a:rPr>
              <a:t>Slight/No Improvement  – Top of TCC</a:t>
            </a:r>
          </a:p>
          <a:p>
            <a:pPr lvl="1"/>
            <a:r>
              <a:rPr lang="en-CA" sz="1800" dirty="0" smtClean="0">
                <a:solidFill>
                  <a:schemeClr val="tx1"/>
                </a:solidFill>
              </a:rPr>
              <a:t>Reference </a:t>
            </a:r>
            <a:r>
              <a:rPr lang="en-CA" sz="1800" dirty="0">
                <a:solidFill>
                  <a:schemeClr val="tx1"/>
                </a:solidFill>
              </a:rPr>
              <a:t>pricing at introduction and for existing drugs based on 7 comparator countries - France, Germany, Italy, Sweden, Switzerland, UK, and US</a:t>
            </a:r>
          </a:p>
          <a:p>
            <a:pPr lvl="1">
              <a:buFont typeface="Wingdings" pitchFamily="2" charset="2"/>
              <a:buChar char="§"/>
            </a:pPr>
            <a:r>
              <a:rPr lang="en-CA" sz="1800" dirty="0">
                <a:solidFill>
                  <a:schemeClr val="tx1"/>
                </a:solidFill>
              </a:rPr>
              <a:t>Policy changes in these countries could impact prices in Canad</a:t>
            </a:r>
            <a:r>
              <a:rPr lang="en-CA" sz="1900" dirty="0">
                <a:solidFill>
                  <a:schemeClr val="tx1"/>
                </a:solidFill>
              </a:rPr>
              <a:t>a</a:t>
            </a:r>
          </a:p>
          <a:p>
            <a:pPr>
              <a:buFont typeface="Wingdings" pitchFamily="2" charset="2"/>
              <a:buChar char="§"/>
              <a:defRPr/>
            </a:pPr>
            <a:endParaRPr lang="en-CA" dirty="0" smtClean="0">
              <a:solidFill>
                <a:schemeClr val="tx1"/>
              </a:solidFill>
            </a:endParaRPr>
          </a:p>
          <a:p>
            <a:pPr lvl="2">
              <a:buFont typeface="Wingdings" pitchFamily="2" charset="2"/>
              <a:buChar char="§"/>
            </a:pPr>
            <a:endParaRPr lang="en-CA" sz="18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1BED-D8E1-49C6-9412-EC47A3C5ABF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2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066800" y="260648"/>
            <a:ext cx="7848600" cy="714364"/>
          </a:xfrm>
        </p:spPr>
        <p:txBody>
          <a:bodyPr/>
          <a:lstStyle/>
          <a:p>
            <a:r>
              <a:rPr lang="en-CA" sz="2800" dirty="0" smtClean="0">
                <a:solidFill>
                  <a:schemeClr val="tx1"/>
                </a:solidFill>
              </a:rPr>
              <a:t>Investigation Criteria and Outcome</a:t>
            </a:r>
            <a:br>
              <a:rPr lang="en-CA" sz="2800" dirty="0" smtClean="0">
                <a:solidFill>
                  <a:schemeClr val="tx1"/>
                </a:solidFill>
              </a:rPr>
            </a:br>
            <a:r>
              <a:rPr lang="en-US" sz="2800" dirty="0" smtClean="0"/>
              <a:t>________________________________________________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066800" y="970384"/>
            <a:ext cx="7848600" cy="5050904"/>
          </a:xfrm>
        </p:spPr>
        <p:txBody>
          <a:bodyPr/>
          <a:lstStyle/>
          <a:p>
            <a:r>
              <a:rPr lang="en-US" sz="1600" b="0" dirty="0" smtClean="0">
                <a:solidFill>
                  <a:schemeClr val="tx1"/>
                </a:solidFill>
                <a:latin typeface="Arial" pitchFamily="34" charset="0"/>
              </a:rPr>
              <a:t>Investigation </a:t>
            </a:r>
            <a:r>
              <a:rPr lang="en-US" sz="1600" b="0" dirty="0">
                <a:solidFill>
                  <a:schemeClr val="tx1"/>
                </a:solidFill>
                <a:latin typeface="Arial" pitchFamily="34" charset="0"/>
              </a:rPr>
              <a:t>into the price of a patented medicine </a:t>
            </a:r>
            <a:r>
              <a:rPr lang="en-US" sz="1600" b="0" dirty="0" smtClean="0">
                <a:solidFill>
                  <a:schemeClr val="tx1"/>
                </a:solidFill>
                <a:latin typeface="Arial" pitchFamily="34" charset="0"/>
              </a:rPr>
              <a:t>commenced when a complaint is filed or any </a:t>
            </a:r>
            <a:r>
              <a:rPr lang="en-US" sz="1600" b="0" dirty="0">
                <a:solidFill>
                  <a:schemeClr val="tx1"/>
                </a:solidFill>
                <a:latin typeface="Arial" pitchFamily="34" charset="0"/>
              </a:rPr>
              <a:t>of the following criteria are met: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New Drug Products</a:t>
            </a:r>
          </a:p>
          <a:p>
            <a:pPr lvl="3"/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5% above the maximum average potential price (MAPP); or </a:t>
            </a:r>
          </a:p>
          <a:p>
            <a:pPr lvl="3"/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Cumulative excess revenues are $50,000 or more; or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Existing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Drug Products </a:t>
            </a:r>
          </a:p>
          <a:p>
            <a:pPr lvl="3"/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Cumulative excess revenues are $50,000 or more over the life of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</a:rPr>
              <a:t>the 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</a:rPr>
              <a:t>patent</a:t>
            </a: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  <a:p>
            <a:pPr marL="228600" lvl="1">
              <a:buSzPct val="95000"/>
              <a:buFont typeface="Wingdings" pitchFamily="-60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Patentee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given opportunity to make further written submissions to Board Staff to substantiate the price</a:t>
            </a:r>
          </a:p>
          <a:p>
            <a:pPr marL="520700" lvl="2">
              <a:buSzPct val="95000"/>
              <a:buFont typeface="Wingdings" pitchFamily="-60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 If price within the Guidelines</a:t>
            </a:r>
          </a:p>
          <a:p>
            <a:pPr marL="914400" lvl="3">
              <a:buSzPct val="95000"/>
              <a:buFont typeface="Wingdings" pitchFamily="-60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Investigation closed</a:t>
            </a:r>
          </a:p>
          <a:p>
            <a:pPr marL="520700" lvl="2">
              <a:buSzPct val="95000"/>
              <a:buFont typeface="Wingdings" pitchFamily="-60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If price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outside the Guidelines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Patentee given an opportunity to submit a Voluntary Compliance Undertaking (VCU); or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Board Staff refers the matter to the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Chairperson</a:t>
            </a:r>
            <a:endParaRPr lang="en-CA" dirty="0" smtClean="0">
              <a:solidFill>
                <a:schemeClr val="tx1"/>
              </a:solidFill>
            </a:endParaRPr>
          </a:p>
          <a:p>
            <a:pPr lvl="2">
              <a:buFont typeface="Wingdings" pitchFamily="2" charset="2"/>
              <a:buChar char="§"/>
            </a:pPr>
            <a:endParaRPr lang="en-CA" sz="18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1BED-D8E1-49C6-9412-EC47A3C5ABF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4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332656"/>
            <a:ext cx="7848600" cy="714364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Revised Guidelines  - January 2010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________________________________________________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66800" y="2204864"/>
            <a:ext cx="7772400" cy="3276600"/>
          </a:xfrm>
        </p:spPr>
        <p:txBody>
          <a:bodyPr/>
          <a:lstStyle/>
          <a:p>
            <a:pPr marL="355600" indent="-355600" eaLnBrk="1" hangingPunct="1">
              <a:tabLst>
                <a:tab pos="355600" algn="l"/>
              </a:tabLst>
            </a:pPr>
            <a:endParaRPr lang="en-US" dirty="0" smtClean="0">
              <a:solidFill>
                <a:schemeClr val="tx1"/>
              </a:solidFill>
            </a:endParaRPr>
          </a:p>
          <a:p>
            <a:pPr marL="355600" indent="-355600">
              <a:buNone/>
              <a:tabLst>
                <a:tab pos="355600" algn="l"/>
              </a:tabLst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152400" y="6245225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BF8B429-5053-4C2F-9802-967D56A2799B}" type="slidenum">
              <a:rPr lang="en-US" sz="1400">
                <a:solidFill>
                  <a:schemeClr val="bg1"/>
                </a:solidFill>
              </a:rPr>
              <a:pPr algn="r"/>
              <a:t>13</a:t>
            </a:fld>
            <a:endParaRPr lang="en-US" sz="140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422528"/>
              </p:ext>
            </p:extLst>
          </p:nvPr>
        </p:nvGraphicFramePr>
        <p:xfrm>
          <a:off x="1115616" y="1268760"/>
          <a:ext cx="7920881" cy="48158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00200"/>
                <a:gridCol w="2088232"/>
                <a:gridCol w="4032449"/>
              </a:tblGrid>
              <a:tr h="4063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Guideline Changes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Rationale</a:t>
                      </a:r>
                      <a:r>
                        <a:rPr lang="en-US" sz="2000" baseline="0" dirty="0" smtClean="0"/>
                        <a:t> for Change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Observations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230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Overall Implementation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600" dirty="0" smtClean="0"/>
                        <a:t> Ongoing monitoring, evaluation, and resolution of issues</a:t>
                      </a:r>
                      <a:endParaRPr lang="en-US" sz="1600" baseline="0" dirty="0" smtClean="0"/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600" baseline="0" dirty="0" smtClean="0"/>
                        <a:t> Proactive outreach and education</a:t>
                      </a: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Overall</a:t>
                      </a:r>
                      <a:r>
                        <a:rPr lang="en-US" sz="1600" baseline="0" dirty="0" smtClean="0"/>
                        <a:t> Restructuring of Price Tests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600" dirty="0" smtClean="0"/>
                        <a:t> Price</a:t>
                      </a:r>
                      <a:r>
                        <a:rPr lang="en-US" sz="1600" baseline="0" dirty="0" smtClean="0"/>
                        <a:t> premium to reflect therapeutic value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600" dirty="0" smtClean="0"/>
                        <a:t> Board Staff proactive</a:t>
                      </a:r>
                      <a:r>
                        <a:rPr lang="en-US" sz="1600" baseline="0" dirty="0" smtClean="0"/>
                        <a:t> in publishing clarification via </a:t>
                      </a:r>
                      <a:r>
                        <a:rPr lang="en-US" sz="1600" baseline="0" dirty="0" err="1" smtClean="0"/>
                        <a:t>NEWSletter</a:t>
                      </a:r>
                      <a:r>
                        <a:rPr lang="en-US" sz="1600" baseline="0" dirty="0" smtClean="0"/>
                        <a:t> (see Annex for summary)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600" baseline="0" dirty="0" smtClean="0"/>
                        <a:t> Board Staff continue to monitor issues</a:t>
                      </a:r>
                      <a:endParaRPr lang="en-US" sz="1600" dirty="0"/>
                    </a:p>
                  </a:txBody>
                  <a:tcPr/>
                </a:tc>
              </a:tr>
              <a:tr h="7086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New Levels</a:t>
                      </a:r>
                      <a:r>
                        <a:rPr lang="en-US" sz="1600" baseline="0" dirty="0" smtClean="0"/>
                        <a:t> of Therapeutic Improvement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600" dirty="0" smtClean="0"/>
                        <a:t> Recognizing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incremental  therapeutic innovation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600" dirty="0" smtClean="0"/>
                        <a:t> Successfully applied by HDAP</a:t>
                      </a:r>
                      <a:r>
                        <a:rPr lang="en-US" sz="1600" baseline="0" dirty="0" smtClean="0"/>
                        <a:t> members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en-US" sz="1600" dirty="0"/>
                    </a:p>
                  </a:txBody>
                  <a:tcPr/>
                </a:tc>
              </a:tr>
              <a:tr h="7692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DIP Methodology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dirty="0" smtClean="0"/>
                        <a:t> Avoid creating disincentives for offering benefits</a:t>
                      </a:r>
                      <a:endParaRPr 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600" dirty="0" smtClean="0"/>
                        <a:t> Evidence requirements clarified to ensure feasible and easily applied</a:t>
                      </a:r>
                      <a:endParaRPr lang="en-US" sz="1600" dirty="0"/>
                    </a:p>
                  </a:txBody>
                  <a:tcPr/>
                </a:tc>
              </a:tr>
              <a:tr h="7692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Any Market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dirty="0" smtClean="0"/>
                        <a:t> Ensuring that no sub-national market</a:t>
                      </a:r>
                      <a:r>
                        <a:rPr lang="en-US" sz="1600" baseline="0" dirty="0" smtClean="0"/>
                        <a:t> is </a:t>
                      </a:r>
                      <a:r>
                        <a:rPr lang="en-US" sz="1600" dirty="0" smtClean="0"/>
                        <a:t>paying excessive prices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600" baseline="0" dirty="0" smtClean="0"/>
                        <a:t>Applies only to drugs sold after January 2010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92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043608" y="304800"/>
            <a:ext cx="7795592" cy="71437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Guidelines Monitoring and Evaluation Plan (GMEP) -2010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/>
              <a:t>____________________________________________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115616" y="1124744"/>
            <a:ext cx="7871792" cy="5040559"/>
          </a:xfrm>
        </p:spPr>
        <p:txBody>
          <a:bodyPr/>
          <a:lstStyle/>
          <a:p>
            <a:pPr marL="457200" lvl="1" indent="-342900">
              <a:buSzPct val="95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</a:rPr>
              <a:t>GMEP monitors and evaluates the application and impact of major changes to the Guidelines on an ongoing basis</a:t>
            </a:r>
          </a:p>
          <a:p>
            <a:pPr marL="749300" lvl="2" indent="-342900">
              <a:buSzPct val="95000"/>
              <a:buFont typeface="Wingdings" pitchFamily="2" charset="2"/>
              <a:buChar char="§"/>
            </a:pP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8438712-289D-458B-AF47-5F429D3E4676}" type="slidenum">
              <a:rPr lang="en-US" smtClean="0">
                <a:latin typeface="Arial" pitchFamily="-60" charset="-52"/>
                <a:ea typeface="ＭＳ Ｐゴシック" pitchFamily="-60" charset="-128"/>
                <a:cs typeface="ＭＳ Ｐゴシック" pitchFamily="-60" charset="-128"/>
              </a:rPr>
              <a:pPr/>
              <a:t>14</a:t>
            </a:fld>
            <a:endParaRPr lang="en-US" smtClean="0">
              <a:solidFill>
                <a:schemeClr val="tx1"/>
              </a:solidFill>
              <a:latin typeface="Arial" pitchFamily="-60" charset="-52"/>
              <a:ea typeface="ＭＳ Ｐゴシック" pitchFamily="-60" charset="-128"/>
              <a:cs typeface="ＭＳ Ｐゴシック" pitchFamily="-60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011332"/>
              </p:ext>
            </p:extLst>
          </p:nvPr>
        </p:nvGraphicFramePr>
        <p:xfrm>
          <a:off x="1403649" y="1988840"/>
          <a:ext cx="6840760" cy="37541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592288"/>
                <a:gridCol w="4248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Major Change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Observation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New Level of</a:t>
                      </a:r>
                      <a:r>
                        <a:rPr lang="en-CA" baseline="0" dirty="0" smtClean="0"/>
                        <a:t> Therapeutic Improvement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19% of new drug products classified as “moderate improvement”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0" dirty="0" smtClean="0"/>
                        <a:t>Overall Restructuring of Price Tests</a:t>
                      </a:r>
                      <a:endParaRPr lang="en-CA" dirty="0" smtClean="0"/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15% of new drug products classified as “moderate improvement” priced at</a:t>
                      </a:r>
                      <a:r>
                        <a:rPr lang="en-CA" baseline="0" dirty="0" smtClean="0"/>
                        <a:t> premium (above old Guidelines ceiling)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Any Market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Applied</a:t>
                      </a:r>
                      <a:r>
                        <a:rPr lang="en-CA" baseline="0" dirty="0" smtClean="0"/>
                        <a:t> at intro and when investigation triggered</a:t>
                      </a:r>
                    </a:p>
                    <a:p>
                      <a:r>
                        <a:rPr lang="en-CA" baseline="0" dirty="0" smtClean="0"/>
                        <a:t>&lt;2%  overall cases where market specific price higher than national average transaction price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DIP</a:t>
                      </a:r>
                      <a:r>
                        <a:rPr lang="en-CA" baseline="0" dirty="0" smtClean="0"/>
                        <a:t> Methodology</a:t>
                      </a:r>
                      <a:endParaRPr lang="en-CA" dirty="0" smtClean="0"/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Since pilot,</a:t>
                      </a:r>
                      <a:r>
                        <a:rPr lang="en-CA" baseline="0" dirty="0" smtClean="0"/>
                        <a:t> 60 DINs successful DIP application: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dirty="0" smtClean="0"/>
                        <a:t>46 Simple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dirty="0" smtClean="0"/>
                        <a:t>14 Regular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5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620000" cy="714375"/>
          </a:xfrm>
        </p:spPr>
        <p:txBody>
          <a:bodyPr/>
          <a:lstStyle/>
          <a:p>
            <a:pPr lvl="2"/>
            <a:r>
              <a:rPr lang="en-US" sz="2800" dirty="0" smtClean="0">
                <a:solidFill>
                  <a:schemeClr val="tx1"/>
                </a:solidFill>
              </a:rPr>
              <a:t>Regulatory Statistics 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 smtClean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187624" y="2564904"/>
            <a:ext cx="7848600" cy="3096344"/>
          </a:xfrm>
        </p:spPr>
        <p:txBody>
          <a:bodyPr/>
          <a:lstStyle/>
          <a:p>
            <a:pPr>
              <a:defRPr/>
            </a:pPr>
            <a:r>
              <a:rPr lang="en-CA" sz="2000" dirty="0">
                <a:solidFill>
                  <a:schemeClr val="tx1"/>
                </a:solidFill>
              </a:rPr>
              <a:t>Of the 109 New Drug Products introduced in </a:t>
            </a:r>
            <a:r>
              <a:rPr lang="en-CA" sz="2000" dirty="0" smtClean="0">
                <a:solidFill>
                  <a:schemeClr val="tx1"/>
                </a:solidFill>
              </a:rPr>
              <a:t>2011: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CA" sz="2000" dirty="0">
                <a:solidFill>
                  <a:schemeClr val="tx1"/>
                </a:solidFill>
              </a:rPr>
              <a:t>79% within Guidelines;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CA" sz="2000" dirty="0">
                <a:solidFill>
                  <a:schemeClr val="tx1"/>
                </a:solidFill>
              </a:rPr>
              <a:t>9% </a:t>
            </a:r>
            <a:r>
              <a:rPr lang="en-US" sz="2000" dirty="0">
                <a:solidFill>
                  <a:schemeClr val="tx1"/>
                </a:solidFill>
              </a:rPr>
              <a:t>outside of Guidelines but do not trigger an investigation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CA" sz="2000" dirty="0">
                <a:solidFill>
                  <a:schemeClr val="tx1"/>
                </a:solidFill>
              </a:rPr>
              <a:t>12% under investigation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CA" sz="2000" dirty="0">
                <a:solidFill>
                  <a:schemeClr val="tx1"/>
                </a:solidFill>
              </a:rPr>
              <a:t>69% were of slight or no improvement; 25% of moderate improvement; 5% of substantial improvement and 1% breakthrough</a:t>
            </a:r>
            <a:endParaRPr lang="en-US" sz="20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CA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Between </a:t>
            </a:r>
            <a:r>
              <a:rPr lang="en-US" sz="2000" b="1" dirty="0">
                <a:solidFill>
                  <a:schemeClr val="tx1"/>
                </a:solidFill>
              </a:rPr>
              <a:t>2000 and 2009, average of 86 new patented drug products/year</a:t>
            </a:r>
          </a:p>
          <a:p>
            <a:pPr marL="114300" lvl="1" indent="0">
              <a:buSzPct val="95000"/>
              <a:buNone/>
            </a:pP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en-CA" sz="2000" dirty="0">
              <a:solidFill>
                <a:schemeClr val="tx1"/>
              </a:solidFill>
            </a:endParaRPr>
          </a:p>
          <a:p>
            <a:pPr marL="457200" lvl="1" indent="-342900">
              <a:buSzPct val="95000"/>
              <a:buFont typeface="Wingdings" pitchFamily="2" charset="2"/>
              <a:buChar char="§"/>
            </a:pP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8438712-289D-458B-AF47-5F429D3E4676}" type="slidenum">
              <a:rPr lang="en-US" smtClean="0">
                <a:latin typeface="Arial" pitchFamily="-60" charset="-52"/>
                <a:ea typeface="ＭＳ Ｐゴシック" pitchFamily="-60" charset="-128"/>
                <a:cs typeface="ＭＳ Ｐゴシック" pitchFamily="-60" charset="-128"/>
              </a:rPr>
              <a:pPr/>
              <a:t>15</a:t>
            </a:fld>
            <a:endParaRPr lang="en-US" smtClean="0">
              <a:solidFill>
                <a:schemeClr val="tx1"/>
              </a:solidFill>
              <a:latin typeface="Arial" pitchFamily="-60" charset="-52"/>
              <a:ea typeface="ＭＳ Ｐゴシック" pitchFamily="-60" charset="-128"/>
              <a:cs typeface="ＭＳ Ｐゴシック" pitchFamily="-60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733121"/>
              </p:ext>
            </p:extLst>
          </p:nvPr>
        </p:nvGraphicFramePr>
        <p:xfrm>
          <a:off x="1331640" y="764704"/>
          <a:ext cx="6096000" cy="1651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2011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2010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New Drug</a:t>
                      </a:r>
                      <a:r>
                        <a:rPr lang="en-CA" baseline="0" dirty="0" smtClean="0"/>
                        <a:t> Products Introduced</a:t>
                      </a:r>
                      <a:endParaRPr lang="en-CA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68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Number of Investigations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69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87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8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066800" y="260648"/>
            <a:ext cx="7848600" cy="714364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Regulatory Statistics: Voluntary Compliance Undertakings and Board Orders – 2008-2012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/>
              <a:t>________________________________________________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115616" y="1412776"/>
            <a:ext cx="7848600" cy="4536504"/>
          </a:xfrm>
        </p:spPr>
        <p:txBody>
          <a:bodyPr/>
          <a:lstStyle/>
          <a:p>
            <a:pPr marL="3429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1BED-D8E1-49C6-9412-EC47A3C5ABFB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134337"/>
              </p:ext>
            </p:extLst>
          </p:nvPr>
        </p:nvGraphicFramePr>
        <p:xfrm>
          <a:off x="1547664" y="1556792"/>
          <a:ext cx="5688632" cy="4376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22158"/>
                <a:gridCol w="1422158"/>
                <a:gridCol w="1422158"/>
                <a:gridCol w="1422158"/>
              </a:tblGrid>
              <a:tr h="1112215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noProof="0" dirty="0" smtClean="0"/>
                        <a:t>Year</a:t>
                      </a:r>
                      <a:endParaRPr lang="en-US" sz="2000" b="1" baseline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noProof="0" dirty="0" smtClean="0"/>
                        <a:t># VCUs</a:t>
                      </a:r>
                      <a:endParaRPr lang="en-US" sz="2000" b="1" baseline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noProof="0" dirty="0" smtClean="0"/>
                        <a:t># Board Orders</a:t>
                      </a:r>
                      <a:endParaRPr lang="en-US" sz="2000" b="1" baseline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noProof="0" dirty="0" smtClean="0"/>
                        <a:t>Payments</a:t>
                      </a:r>
                    </a:p>
                    <a:p>
                      <a:pPr algn="ctr"/>
                      <a:r>
                        <a:rPr lang="en-US" sz="2000" baseline="0" noProof="0" dirty="0" smtClean="0"/>
                        <a:t>of Excess Revenues</a:t>
                      </a:r>
                      <a:endParaRPr lang="en-US" sz="2000" b="1" baseline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2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aseline="0" dirty="0" smtClean="0">
                          <a:effectLst/>
                        </a:rPr>
                        <a:t>2008</a:t>
                      </a:r>
                      <a:endParaRPr lang="en-CA" sz="1800" b="1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effectLst/>
                        </a:rPr>
                        <a:t>6</a:t>
                      </a:r>
                      <a:endParaRPr lang="en-CA" sz="18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aseline="0" dirty="0" smtClean="0">
                          <a:effectLst/>
                        </a:rPr>
                        <a:t>1</a:t>
                      </a:r>
                      <a:endParaRPr lang="en-CA" sz="18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aseline="0" dirty="0" smtClean="0">
                          <a:effectLst/>
                        </a:rPr>
                        <a:t>$25.5M</a:t>
                      </a:r>
                      <a:endParaRPr lang="en-CA" sz="18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2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aseline="0" dirty="0">
                          <a:effectLst/>
                        </a:rPr>
                        <a:t>2009</a:t>
                      </a:r>
                      <a:endParaRPr lang="en-CA" sz="18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aseline="0" dirty="0">
                          <a:effectLst/>
                        </a:rPr>
                        <a:t>10</a:t>
                      </a:r>
                      <a:endParaRPr lang="en-CA" sz="18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aseline="0" dirty="0">
                          <a:effectLst/>
                        </a:rPr>
                        <a:t>1</a:t>
                      </a:r>
                      <a:endParaRPr lang="en-CA" sz="18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aseline="0" dirty="0" smtClean="0">
                          <a:effectLst/>
                        </a:rPr>
                        <a:t>$37.3M</a:t>
                      </a:r>
                      <a:endParaRPr lang="en-CA" sz="18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2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aseline="0" dirty="0">
                          <a:effectLst/>
                        </a:rPr>
                        <a:t>2010</a:t>
                      </a:r>
                      <a:endParaRPr lang="en-CA" sz="18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aseline="0" dirty="0">
                          <a:effectLst/>
                        </a:rPr>
                        <a:t>12</a:t>
                      </a:r>
                      <a:endParaRPr lang="en-CA" sz="18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aseline="0" dirty="0">
                          <a:effectLst/>
                        </a:rPr>
                        <a:t>3</a:t>
                      </a:r>
                      <a:endParaRPr lang="en-CA" sz="18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aseline="0" dirty="0" smtClean="0">
                          <a:effectLst/>
                        </a:rPr>
                        <a:t>$13.2M</a:t>
                      </a:r>
                      <a:endParaRPr lang="en-CA" sz="18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2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aseline="0" dirty="0">
                          <a:effectLst/>
                        </a:rPr>
                        <a:t>2011</a:t>
                      </a:r>
                      <a:endParaRPr lang="en-CA" sz="18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aseline="0" dirty="0">
                          <a:effectLst/>
                        </a:rPr>
                        <a:t>9</a:t>
                      </a:r>
                      <a:endParaRPr lang="en-CA" sz="18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aseline="0" dirty="0">
                          <a:effectLst/>
                        </a:rPr>
                        <a:t>1</a:t>
                      </a:r>
                      <a:endParaRPr lang="en-CA" sz="18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aseline="0" dirty="0" smtClean="0">
                          <a:effectLst/>
                        </a:rPr>
                        <a:t>$0.9M</a:t>
                      </a:r>
                      <a:endParaRPr lang="en-CA" sz="18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2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aseline="0" dirty="0" smtClean="0">
                          <a:effectLst/>
                        </a:rPr>
                        <a:t>2012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baseline="0" dirty="0" smtClean="0">
                          <a:effectLst/>
                        </a:rPr>
                        <a:t>(September 2012)</a:t>
                      </a:r>
                      <a:endParaRPr lang="en-CA" sz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aseline="0" dirty="0" smtClean="0">
                          <a:effectLst/>
                        </a:rPr>
                        <a:t>7</a:t>
                      </a:r>
                      <a:endParaRPr lang="en-CA" sz="18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aseline="0" dirty="0" smtClean="0">
                          <a:effectLst/>
                        </a:rPr>
                        <a:t>2</a:t>
                      </a:r>
                      <a:endParaRPr lang="en-CA" sz="18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aseline="0" dirty="0" smtClean="0">
                          <a:effectLst/>
                        </a:rPr>
                        <a:t>$14.7M</a:t>
                      </a:r>
                      <a:endParaRPr lang="en-CA" sz="18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7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066800" y="260648"/>
            <a:ext cx="7848600" cy="714364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Update on Hearings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/>
              <a:t>________________________________________________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115616" y="1052736"/>
            <a:ext cx="7848600" cy="496855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Matters before the Board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chemeClr val="tx1"/>
                </a:solidFill>
              </a:rPr>
              <a:t>Tactuo</a:t>
            </a:r>
            <a:r>
              <a:rPr lang="en-US" sz="1800" dirty="0" smtClean="0">
                <a:solidFill>
                  <a:schemeClr val="tx1"/>
                </a:solidFill>
              </a:rPr>
              <a:t> – Oct 1, 2012 - Notice of Hearing issued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Ongoing</a:t>
            </a:r>
          </a:p>
          <a:p>
            <a:pPr lvl="2">
              <a:buFont typeface="Wingdings" pitchFamily="2" charset="2"/>
              <a:buChar char="§"/>
            </a:pPr>
            <a:r>
              <a:rPr lang="en-CA" sz="1800" dirty="0" err="1" smtClean="0">
                <a:solidFill>
                  <a:schemeClr val="tx1"/>
                </a:solidFill>
              </a:rPr>
              <a:t>Apotex</a:t>
            </a:r>
            <a:r>
              <a:rPr lang="en-CA" sz="1800" dirty="0" smtClean="0">
                <a:solidFill>
                  <a:schemeClr val="tx1"/>
                </a:solidFill>
              </a:rPr>
              <a:t> </a:t>
            </a:r>
            <a:r>
              <a:rPr lang="en-CA" sz="1800" dirty="0">
                <a:solidFill>
                  <a:schemeClr val="tx1"/>
                </a:solidFill>
              </a:rPr>
              <a:t>Inc. (Failure to </a:t>
            </a:r>
            <a:r>
              <a:rPr lang="en-CA" sz="1800" dirty="0" smtClean="0">
                <a:solidFill>
                  <a:schemeClr val="tx1"/>
                </a:solidFill>
              </a:rPr>
              <a:t>File)</a:t>
            </a:r>
          </a:p>
          <a:p>
            <a:pPr lvl="2">
              <a:buFont typeface="Wingdings" pitchFamily="2" charset="2"/>
              <a:buChar char="§"/>
            </a:pPr>
            <a:r>
              <a:rPr lang="en-CA" sz="1800" dirty="0" smtClean="0">
                <a:solidFill>
                  <a:schemeClr val="tx1"/>
                </a:solidFill>
              </a:rPr>
              <a:t>Apo-</a:t>
            </a:r>
            <a:r>
              <a:rPr lang="en-CA" sz="1800" dirty="0" err="1" smtClean="0">
                <a:solidFill>
                  <a:schemeClr val="tx1"/>
                </a:solidFill>
              </a:rPr>
              <a:t>Salvent</a:t>
            </a:r>
            <a:r>
              <a:rPr lang="en-CA" sz="1800" dirty="0" smtClean="0">
                <a:solidFill>
                  <a:schemeClr val="tx1"/>
                </a:solidFill>
              </a:rPr>
              <a:t> </a:t>
            </a:r>
            <a:r>
              <a:rPr lang="en-CA" sz="1800" dirty="0">
                <a:solidFill>
                  <a:schemeClr val="tx1"/>
                </a:solidFill>
              </a:rPr>
              <a:t>CFC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Matters before the Federal Court – Judicial Review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i="1" dirty="0" err="1" smtClean="0">
                <a:solidFill>
                  <a:schemeClr val="tx1"/>
                </a:solidFill>
              </a:rPr>
              <a:t>ratiopharm</a:t>
            </a:r>
            <a:r>
              <a:rPr lang="en-US" sz="1800" i="1" dirty="0" smtClean="0">
                <a:solidFill>
                  <a:schemeClr val="tx1"/>
                </a:solidFill>
              </a:rPr>
              <a:t> Inc.</a:t>
            </a:r>
            <a:r>
              <a:rPr lang="en-US" sz="1800" dirty="0" smtClean="0">
                <a:solidFill>
                  <a:schemeClr val="tx1"/>
                </a:solidFill>
              </a:rPr>
              <a:t>; </a:t>
            </a:r>
            <a:r>
              <a:rPr lang="en-US" sz="1800" i="1" dirty="0" smtClean="0">
                <a:solidFill>
                  <a:schemeClr val="tx1"/>
                </a:solidFill>
              </a:rPr>
              <a:t>ratio-Salbutamol HFA</a:t>
            </a:r>
            <a:r>
              <a:rPr lang="en-US" sz="1800" dirty="0" smtClean="0">
                <a:solidFill>
                  <a:schemeClr val="tx1"/>
                </a:solidFill>
              </a:rPr>
              <a:t>; </a:t>
            </a:r>
            <a:r>
              <a:rPr lang="en-US" sz="1800" i="1" dirty="0" err="1" smtClean="0">
                <a:solidFill>
                  <a:schemeClr val="tx1"/>
                </a:solidFill>
              </a:rPr>
              <a:t>Copaxone</a:t>
            </a:r>
            <a:r>
              <a:rPr lang="en-US" sz="1800" i="1" dirty="0" smtClean="0">
                <a:solidFill>
                  <a:schemeClr val="tx1"/>
                </a:solidFill>
              </a:rPr>
              <a:t> Redetermination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i="1" dirty="0">
                <a:solidFill>
                  <a:schemeClr val="tx1"/>
                </a:solidFill>
              </a:rPr>
              <a:t>Sandoz Inc.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Matter decided by the Supreme Court of Canada in 2011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i="1" dirty="0" err="1" smtClean="0">
                <a:solidFill>
                  <a:schemeClr val="tx1"/>
                </a:solidFill>
              </a:rPr>
              <a:t>Celgene</a:t>
            </a:r>
            <a:r>
              <a:rPr lang="en-US" sz="1800" i="1" dirty="0" smtClean="0">
                <a:solidFill>
                  <a:schemeClr val="tx1"/>
                </a:solidFill>
              </a:rPr>
              <a:t> Corporation</a:t>
            </a:r>
            <a:r>
              <a:rPr lang="en-US" sz="1800" dirty="0" smtClean="0">
                <a:solidFill>
                  <a:schemeClr val="tx1"/>
                </a:solidFill>
              </a:rPr>
              <a:t> (sale of </a:t>
            </a:r>
            <a:r>
              <a:rPr lang="en-US" sz="1800" dirty="0" err="1" smtClean="0">
                <a:solidFill>
                  <a:schemeClr val="tx1"/>
                </a:solidFill>
              </a:rPr>
              <a:t>Thalomid</a:t>
            </a:r>
            <a:r>
              <a:rPr lang="en-US" sz="1800" dirty="0" smtClean="0">
                <a:solidFill>
                  <a:schemeClr val="tx1"/>
                </a:solidFill>
              </a:rPr>
              <a:t> under Special Access </a:t>
            </a:r>
            <a:r>
              <a:rPr lang="en-US" sz="1800" dirty="0" err="1" smtClean="0">
                <a:solidFill>
                  <a:schemeClr val="tx1"/>
                </a:solidFill>
              </a:rPr>
              <a:t>Programme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endParaRPr lang="en-US" sz="1800" dirty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1BED-D8E1-49C6-9412-EC47A3C5ABF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066800" y="260648"/>
            <a:ext cx="7848600" cy="714364"/>
          </a:xfrm>
        </p:spPr>
        <p:txBody>
          <a:bodyPr/>
          <a:lstStyle/>
          <a:p>
            <a:r>
              <a:rPr lang="en-US" sz="2300" dirty="0" smtClean="0">
                <a:solidFill>
                  <a:schemeClr val="tx1"/>
                </a:solidFill>
              </a:rPr>
              <a:t>Anticipated Developments</a:t>
            </a:r>
            <a:br>
              <a:rPr lang="en-US" sz="2300" dirty="0" smtClean="0">
                <a:solidFill>
                  <a:schemeClr val="tx1"/>
                </a:solidFill>
              </a:rPr>
            </a:br>
            <a:r>
              <a:rPr lang="en-US" sz="2000" dirty="0" smtClean="0"/>
              <a:t>___________________________________________________________________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115616" y="1052736"/>
            <a:ext cx="7848600" cy="4968552"/>
          </a:xfrm>
        </p:spPr>
        <p:txBody>
          <a:bodyPr/>
          <a:lstStyle/>
          <a:p>
            <a:pPr marL="3429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1BED-D8E1-49C6-9412-EC47A3C5ABF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028621"/>
              </p:ext>
            </p:extLst>
          </p:nvPr>
        </p:nvGraphicFramePr>
        <p:xfrm>
          <a:off x="1115616" y="980728"/>
          <a:ext cx="7776864" cy="489807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80120"/>
                <a:gridCol w="6696744"/>
              </a:tblGrid>
              <a:tr h="699506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Judicial</a:t>
                      </a:r>
                      <a:r>
                        <a:rPr lang="en-CA" sz="2000" baseline="0" dirty="0" smtClean="0"/>
                        <a:t> Review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Expected Guidance on..</a:t>
                      </a:r>
                      <a:endParaRPr lang="en-CA" sz="2000" dirty="0"/>
                    </a:p>
                  </a:txBody>
                  <a:tcPr/>
                </a:tc>
              </a:tr>
              <a:tr h="1698801">
                <a:tc>
                  <a:txBody>
                    <a:bodyPr/>
                    <a:lstStyle/>
                    <a:p>
                      <a:r>
                        <a:rPr lang="en-CA" sz="1600" dirty="0" err="1" smtClean="0"/>
                        <a:t>Copaxone</a:t>
                      </a:r>
                      <a:r>
                        <a:rPr lang="en-CA" sz="1600" dirty="0" smtClean="0"/>
                        <a:t>  and ratio-Salbutamol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1600" dirty="0" smtClean="0"/>
                        <a:t>how to weigh </a:t>
                      </a:r>
                      <a:r>
                        <a:rPr lang="en-CA" sz="1600" dirty="0" err="1" smtClean="0"/>
                        <a:t>ss</a:t>
                      </a:r>
                      <a:r>
                        <a:rPr lang="en-CA" sz="1600" dirty="0" smtClean="0"/>
                        <a:t> 85(1) factors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1600" dirty="0" smtClean="0"/>
                        <a:t>the interpretation of the calculation of the ATP pursuant to </a:t>
                      </a:r>
                      <a:r>
                        <a:rPr lang="en-CA" sz="1600" dirty="0" err="1" smtClean="0"/>
                        <a:t>ss</a:t>
                      </a:r>
                      <a:r>
                        <a:rPr lang="en-CA" sz="1600" dirty="0" smtClean="0"/>
                        <a:t> 4(4) of the Patented Medicines Regulations and the obligation of a patentee to file “product specific” information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1600" dirty="0" smtClean="0"/>
                        <a:t>“sufficiency of reasons”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CA" sz="1600" baseline="0" dirty="0" smtClean="0"/>
                    </a:p>
                  </a:txBody>
                  <a:tcPr/>
                </a:tc>
              </a:tr>
              <a:tr h="2498237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ratio-Salbutamol, </a:t>
                      </a:r>
                      <a:r>
                        <a:rPr lang="en-CA" sz="1600" dirty="0" err="1" smtClean="0"/>
                        <a:t>ratiopharm</a:t>
                      </a:r>
                      <a:r>
                        <a:rPr lang="en-CA" sz="1600" dirty="0" smtClean="0"/>
                        <a:t> and Sandoz 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/>
                        <a:t>whether the Board</a:t>
                      </a:r>
                      <a:r>
                        <a:rPr lang="en-CA" sz="1600" baseline="0" dirty="0" smtClean="0"/>
                        <a:t> </a:t>
                      </a:r>
                      <a:r>
                        <a:rPr lang="en-CA" sz="1600" dirty="0" smtClean="0"/>
                        <a:t>can regulate the price of patented medicines sold by generic pharmaceutical companies or has the Board engaged in pure price regulation 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/>
                        <a:t>the scope of “patentee” as per 79(1) of the Patent Act: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/>
                        <a:t>the</a:t>
                      </a:r>
                      <a:r>
                        <a:rPr lang="en-CA" sz="1600" baseline="0" dirty="0" smtClean="0"/>
                        <a:t> </a:t>
                      </a:r>
                      <a:r>
                        <a:rPr lang="en-CA" sz="1600" dirty="0" smtClean="0"/>
                        <a:t>Board’s jurisdiction with respect</a:t>
                      </a:r>
                      <a:r>
                        <a:rPr lang="en-CA" sz="1600" baseline="0" dirty="0" smtClean="0"/>
                        <a:t> </a:t>
                      </a:r>
                      <a:r>
                        <a:rPr lang="en-CA" sz="1600" dirty="0" smtClean="0"/>
                        <a:t>to the first “sale”  and the supply chain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/>
                        <a:t>Interpretation</a:t>
                      </a:r>
                      <a:r>
                        <a:rPr lang="en-CA" sz="1600" baseline="0" dirty="0" smtClean="0"/>
                        <a:t> of </a:t>
                      </a:r>
                      <a:r>
                        <a:rPr lang="en-CA" sz="1600" dirty="0" smtClean="0"/>
                        <a:t>licencing/supply agreements negotiated at arm’s length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/>
                        <a:t>whether the corporate relationship between a parent company and its affiliate</a:t>
                      </a:r>
                      <a:r>
                        <a:rPr lang="en-CA" sz="1600" baseline="0" dirty="0" smtClean="0"/>
                        <a:t> </a:t>
                      </a:r>
                      <a:r>
                        <a:rPr lang="en-CA" sz="1600" dirty="0" smtClean="0"/>
                        <a:t>can allow the Board to conclude that the affiliate is a “patentee” in the absence of a written agreement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1600" dirty="0" smtClean="0"/>
                        <a:t>d</a:t>
                      </a:r>
                      <a:r>
                        <a:rPr lang="en-CA" sz="1600" smtClean="0"/>
                        <a:t>efining </a:t>
                      </a:r>
                      <a:r>
                        <a:rPr lang="en-CA" sz="1600" dirty="0" smtClean="0"/>
                        <a:t>the scope of “patent pertain” as per s 79(1) of the Patent Act</a:t>
                      </a:r>
                      <a:endParaRPr lang="en-CA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02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848600" cy="792088"/>
          </a:xfrm>
        </p:spPr>
        <p:txBody>
          <a:bodyPr/>
          <a:lstStyle/>
          <a:p>
            <a:pPr algn="ctr"/>
            <a:r>
              <a:rPr lang="en-CA" sz="3200" dirty="0"/>
              <a:t>Timing of Judicial </a:t>
            </a:r>
            <a:r>
              <a:rPr lang="en-CA" sz="3200" dirty="0" smtClean="0"/>
              <a:t>Reviews</a:t>
            </a:r>
            <a:br>
              <a:rPr lang="en-CA" sz="3200" dirty="0" smtClean="0"/>
            </a:br>
            <a:r>
              <a:rPr lang="en-CA" sz="3200" dirty="0" smtClean="0"/>
              <a:t>__________________________________________ 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68760"/>
            <a:ext cx="7848600" cy="5436840"/>
          </a:xfrm>
        </p:spPr>
        <p:txBody>
          <a:bodyPr/>
          <a:lstStyle/>
          <a:p>
            <a:r>
              <a:rPr lang="en-CA" dirty="0" err="1"/>
              <a:t>Copaxone</a:t>
            </a:r>
            <a:r>
              <a:rPr lang="en-CA" dirty="0"/>
              <a:t> Redetermination</a:t>
            </a:r>
          </a:p>
          <a:p>
            <a:pPr lvl="1"/>
            <a:r>
              <a:rPr lang="en-CA" dirty="0"/>
              <a:t>Awaiting Hearing Date most likely in </a:t>
            </a:r>
            <a:r>
              <a:rPr lang="en-CA" dirty="0" smtClean="0"/>
              <a:t>winter</a:t>
            </a:r>
          </a:p>
          <a:p>
            <a:pPr lvl="0"/>
            <a:r>
              <a:rPr lang="en-CA" dirty="0" smtClean="0"/>
              <a:t>ratio-Salbutamol and </a:t>
            </a:r>
            <a:r>
              <a:rPr lang="en-CA" dirty="0" err="1" smtClean="0"/>
              <a:t>ratiopharm</a:t>
            </a:r>
            <a:r>
              <a:rPr lang="en-CA" dirty="0" smtClean="0"/>
              <a:t> to be heard together</a:t>
            </a:r>
          </a:p>
          <a:p>
            <a:pPr lvl="1"/>
            <a:r>
              <a:rPr lang="en-CA" dirty="0" smtClean="0"/>
              <a:t>Applicant and Respondent Records filed</a:t>
            </a:r>
          </a:p>
          <a:p>
            <a:pPr lvl="1"/>
            <a:r>
              <a:rPr lang="en-CA" dirty="0" smtClean="0"/>
              <a:t>Request for Hearing Date to be filed</a:t>
            </a:r>
          </a:p>
          <a:p>
            <a:pPr lvl="1"/>
            <a:r>
              <a:rPr lang="en-CA" dirty="0" smtClean="0"/>
              <a:t>Anticipated that it will be heard in late winter/early spring</a:t>
            </a:r>
          </a:p>
          <a:p>
            <a:r>
              <a:rPr lang="en-CA" dirty="0" smtClean="0"/>
              <a:t>Sandoz</a:t>
            </a:r>
          </a:p>
          <a:p>
            <a:pPr lvl="1"/>
            <a:r>
              <a:rPr lang="en-CA" dirty="0" smtClean="0"/>
              <a:t>Applicant and Respondent to file respective Records</a:t>
            </a:r>
          </a:p>
          <a:p>
            <a:pPr lvl="1"/>
            <a:r>
              <a:rPr lang="en-CA" dirty="0" smtClean="0"/>
              <a:t>Request for Hearing Date to be filed</a:t>
            </a:r>
          </a:p>
          <a:p>
            <a:pPr lvl="1"/>
            <a:r>
              <a:rPr lang="en-CA" dirty="0" smtClean="0"/>
              <a:t>Anticipated that it will be heard in late spring/early summer</a:t>
            </a:r>
          </a:p>
          <a:p>
            <a:pPr marL="342900" lvl="1" indent="0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marL="685800" lvl="2" indent="0"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1BED-D8E1-49C6-9412-EC47A3C5ABFB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066800" y="260648"/>
            <a:ext cx="7848600" cy="714364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Outline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/>
              <a:t>________________________________________________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115616" y="1124744"/>
            <a:ext cx="7848600" cy="432048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Canadian market and market trends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Role of PMPRB and Overview of Price Regulation Regime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Revised Guidelines - Major Changes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Regulatory Stats &amp; Guidelines Monitoring </a:t>
            </a:r>
            <a:r>
              <a:rPr lang="en-US" dirty="0">
                <a:solidFill>
                  <a:schemeClr val="tx1"/>
                </a:solidFill>
              </a:rPr>
              <a:t>and Evaluation </a:t>
            </a:r>
            <a:r>
              <a:rPr lang="en-US" dirty="0" smtClean="0">
                <a:solidFill>
                  <a:schemeClr val="tx1"/>
                </a:solidFill>
              </a:rPr>
              <a:t>Plan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Update on Hearings -Anticipated Developments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Looking </a:t>
            </a: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orward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Annex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Pharmaceutical Trends Data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Changes and Clarifications to Guidelines Since 2010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1BED-D8E1-49C6-9412-EC47A3C5ABF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066800" y="260648"/>
            <a:ext cx="7848600" cy="714364"/>
          </a:xfrm>
        </p:spPr>
        <p:txBody>
          <a:bodyPr/>
          <a:lstStyle/>
          <a:p>
            <a:r>
              <a:rPr lang="en-CA" sz="2800" dirty="0" smtClean="0">
                <a:solidFill>
                  <a:schemeClr val="tx1"/>
                </a:solidFill>
              </a:rPr>
              <a:t>Looking Forward</a:t>
            </a:r>
            <a:br>
              <a:rPr lang="en-CA" sz="2800" dirty="0" smtClean="0">
                <a:solidFill>
                  <a:schemeClr val="tx1"/>
                </a:solidFill>
              </a:rPr>
            </a:br>
            <a:r>
              <a:rPr lang="en-US" sz="2800" dirty="0" smtClean="0"/>
              <a:t>________________________________________________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066800" y="1052736"/>
            <a:ext cx="7848600" cy="489654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Ongoing engagement </a:t>
            </a:r>
            <a:r>
              <a:rPr lang="en-US" dirty="0">
                <a:solidFill>
                  <a:schemeClr val="tx1"/>
                </a:solidFill>
              </a:rPr>
              <a:t>and outreach with </a:t>
            </a:r>
            <a:r>
              <a:rPr lang="en-US" dirty="0" smtClean="0">
                <a:solidFill>
                  <a:schemeClr val="tx1"/>
                </a:solidFill>
              </a:rPr>
              <a:t>stakeholders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Continued focus on consumer protection while not creating disincentives to innovation/approaches that benefit consumers/payers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Board adopted two priorities for 2012/13: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alternate dispute resolution (“ADR”) to further enhance compliance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reducing regulatory burden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PMPRB response to recently conducted program evaluation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Continuing engagement with int’l organizations/regulators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Commitment to Guidelines that are responsive to a changing environment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1BED-D8E1-49C6-9412-EC47A3C5ABF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5615" y="755424"/>
            <a:ext cx="7632849" cy="1233416"/>
          </a:xfrm>
        </p:spPr>
        <p:txBody>
          <a:bodyPr/>
          <a:lstStyle/>
          <a:p>
            <a:pPr algn="ctr">
              <a:buFont typeface="Wingdings" pitchFamily="-60" charset="2"/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Thank you.</a:t>
            </a:r>
          </a:p>
          <a:p>
            <a:pPr algn="ctr">
              <a:buFont typeface="Wingdings" pitchFamily="-60" charset="2"/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Merci.</a:t>
            </a:r>
          </a:p>
          <a:p>
            <a:pPr algn="ctr">
              <a:buFont typeface="Wingdings" pitchFamily="-60" charset="2"/>
              <a:buNone/>
            </a:pPr>
            <a:r>
              <a:rPr lang="en-US" sz="3600" dirty="0" smtClean="0">
                <a:solidFill>
                  <a:schemeClr val="tx1"/>
                </a:solidFill>
                <a:hlinkClick r:id="rId3"/>
              </a:rPr>
              <a:t>michelle.boudreau@pmprb-cepmb.gc.ca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>
              <a:buFont typeface="Wingdings" pitchFamily="-60" charset="2"/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  <a:hlinkClick r:id="rId4"/>
              </a:rPr>
              <a:t>www.pmprb-cepmb.gc.ca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Twitter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@PMPRB_CEPMB</a:t>
            </a:r>
          </a:p>
        </p:txBody>
      </p:sp>
      <p:sp>
        <p:nvSpPr>
          <p:cNvPr id="50178" name="Slide Number Placeholder 3"/>
          <p:cNvSpPr txBox="1">
            <a:spLocks noGrp="1"/>
          </p:cNvSpPr>
          <p:nvPr/>
        </p:nvSpPr>
        <p:spPr bwMode="auto">
          <a:xfrm>
            <a:off x="152400" y="6245225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17016D0D-139E-4D90-9504-C6C651D5A083}" type="slidenum">
              <a:rPr lang="en-US" sz="1400">
                <a:solidFill>
                  <a:schemeClr val="bg1"/>
                </a:solidFill>
              </a:rPr>
              <a:pPr algn="r"/>
              <a:t>21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572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Annex - A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chemeClr val="tx1"/>
                </a:solidFill>
              </a:rPr>
              <a:t>Pharmaceutical Trends Data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1BED-D8E1-49C6-9412-EC47A3C5ABF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81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727950" cy="864394"/>
          </a:xfrm>
        </p:spPr>
        <p:txBody>
          <a:bodyPr/>
          <a:lstStyle/>
          <a:p>
            <a:r>
              <a:rPr lang="en-CA" sz="2400" dirty="0" smtClean="0">
                <a:ea typeface="ＭＳ Ｐゴシック" pitchFamily="34" charset="-128"/>
              </a:rPr>
              <a:t>Market trends - Canadian </a:t>
            </a:r>
            <a:r>
              <a:rPr lang="en-CA" sz="2400" dirty="0">
                <a:ea typeface="ＭＳ Ｐゴシック" pitchFamily="34" charset="-128"/>
              </a:rPr>
              <a:t>Public Drug </a:t>
            </a:r>
            <a:r>
              <a:rPr lang="en-CA" sz="2400" dirty="0" smtClean="0">
                <a:ea typeface="ＭＳ Ｐゴシック" pitchFamily="34" charset="-128"/>
              </a:rPr>
              <a:t>Plan* Spending on Rx Drugs,  </a:t>
            </a:r>
            <a:r>
              <a:rPr lang="en-CA" sz="2400" dirty="0">
                <a:ea typeface="ＭＳ Ｐゴシック" pitchFamily="34" charset="-128"/>
              </a:rPr>
              <a:t>Rates of Growth and Annual Totals, 2005/06 to </a:t>
            </a:r>
            <a:r>
              <a:rPr lang="en-CA" sz="2400" dirty="0" smtClean="0">
                <a:ea typeface="ＭＳ Ｐゴシック" pitchFamily="34" charset="-128"/>
              </a:rPr>
              <a:t>2010/11</a:t>
            </a: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A0497D-B609-490D-B415-0B37DBA04EE9}" type="slidenum">
              <a:rPr lang="en-US" sz="1400" smtClean="0">
                <a:solidFill>
                  <a:schemeClr val="bg1"/>
                </a:solidFill>
              </a:rPr>
              <a:pPr eaLnBrk="1" hangingPunct="1"/>
              <a:t>23</a:t>
            </a:fld>
            <a:endParaRPr lang="en-US" sz="1400" smtClean="0"/>
          </a:p>
        </p:txBody>
      </p:sp>
      <p:graphicFrame>
        <p:nvGraphicFramePr>
          <p:cNvPr id="4100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727789"/>
              </p:ext>
            </p:extLst>
          </p:nvPr>
        </p:nvGraphicFramePr>
        <p:xfrm>
          <a:off x="1016000" y="980728"/>
          <a:ext cx="7732464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r:id="rId4" imgW="7870618" imgH="4749196" progId="Excel.Chart.8">
                  <p:embed/>
                </p:oleObj>
              </mc:Choice>
              <mc:Fallback>
                <p:oleObj r:id="rId4" imgW="7870618" imgH="4749196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980728"/>
                        <a:ext cx="7732464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5661248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	</a:t>
            </a:r>
            <a:r>
              <a:rPr lang="en-CA" sz="1100" dirty="0" smtClean="0"/>
              <a:t>* Does not include all drug plans.  The totals include drug cost, retail/wholesale mark-ups as well as dispensing fees.  </a:t>
            </a:r>
            <a:r>
              <a:rPr lang="en-CA" sz="1100" dirty="0"/>
              <a:t>		</a:t>
            </a:r>
          </a:p>
          <a:p>
            <a:r>
              <a:rPr lang="en-CA" sz="1100" dirty="0"/>
              <a:t>				</a:t>
            </a:r>
          </a:p>
          <a:p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31415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066800" y="260648"/>
            <a:ext cx="7848600" cy="714364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Canada Compared to a Number of OECD Countries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2010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115616" y="1052736"/>
            <a:ext cx="7848600" cy="4114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1BED-D8E1-49C6-9412-EC47A3C5ABFB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520098"/>
              </p:ext>
            </p:extLst>
          </p:nvPr>
        </p:nvGraphicFramePr>
        <p:xfrm>
          <a:off x="1187624" y="1412776"/>
          <a:ext cx="7632848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28384" y="5445224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/>
              <a:t>IMS Health Data, 2010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25339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Annex -B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1BED-D8E1-49C6-9412-EC47A3C5ABF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87624" y="2564904"/>
            <a:ext cx="4413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Changes/Clarifications </a:t>
            </a:r>
            <a:r>
              <a:rPr lang="en-CA" dirty="0"/>
              <a:t>to Guidelines Since 2010</a:t>
            </a:r>
          </a:p>
        </p:txBody>
      </p:sp>
    </p:spTree>
    <p:extLst>
      <p:ext uri="{BB962C8B-B14F-4D97-AF65-F5344CB8AC3E}">
        <p14:creationId xmlns:p14="http://schemas.microsoft.com/office/powerpoint/2010/main" val="230848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066800" y="260648"/>
            <a:ext cx="7848600" cy="714364"/>
          </a:xfrm>
        </p:spPr>
        <p:txBody>
          <a:bodyPr/>
          <a:lstStyle/>
          <a:p>
            <a:r>
              <a:rPr lang="en-CA" sz="2800" dirty="0" smtClean="0">
                <a:solidFill>
                  <a:schemeClr val="tx1"/>
                </a:solidFill>
              </a:rPr>
              <a:t>Changes/Clarifications </a:t>
            </a:r>
            <a:r>
              <a:rPr lang="en-CA" sz="2800" dirty="0">
                <a:solidFill>
                  <a:schemeClr val="tx1"/>
                </a:solidFill>
              </a:rPr>
              <a:t>to </a:t>
            </a:r>
            <a:r>
              <a:rPr lang="en-CA" sz="2800" dirty="0" smtClean="0">
                <a:solidFill>
                  <a:schemeClr val="tx1"/>
                </a:solidFill>
              </a:rPr>
              <a:t>Guidelines </a:t>
            </a:r>
            <a:r>
              <a:rPr lang="en-CA" sz="2800" dirty="0">
                <a:solidFill>
                  <a:schemeClr val="tx1"/>
                </a:solidFill>
              </a:rPr>
              <a:t>since </a:t>
            </a:r>
            <a:r>
              <a:rPr lang="en-CA" sz="2800" dirty="0" smtClean="0">
                <a:solidFill>
                  <a:schemeClr val="tx1"/>
                </a:solidFill>
              </a:rPr>
              <a:t>2010</a:t>
            </a:r>
            <a:br>
              <a:rPr lang="en-CA" sz="2800" dirty="0" smtClean="0">
                <a:solidFill>
                  <a:schemeClr val="tx1"/>
                </a:solidFill>
              </a:rPr>
            </a:br>
            <a:r>
              <a:rPr lang="en-US" sz="2800" dirty="0" smtClean="0"/>
              <a:t>________________________________________________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066800" y="1412776"/>
            <a:ext cx="7848600" cy="4114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1BED-D8E1-49C6-9412-EC47A3C5ABFB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116165"/>
              </p:ext>
            </p:extLst>
          </p:nvPr>
        </p:nvGraphicFramePr>
        <p:xfrm>
          <a:off x="1335088" y="980728"/>
          <a:ext cx="7262812" cy="5112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Document" r:id="rId5" imgW="6595658" imgH="4809856" progId="Word.Document.12">
                  <p:embed/>
                </p:oleObj>
              </mc:Choice>
              <mc:Fallback>
                <p:oleObj name="Document" r:id="rId5" imgW="6595658" imgH="48098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5088" y="980728"/>
                        <a:ext cx="7262812" cy="5112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58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066800" y="260648"/>
            <a:ext cx="7848600" cy="714364"/>
          </a:xfrm>
        </p:spPr>
        <p:txBody>
          <a:bodyPr/>
          <a:lstStyle/>
          <a:p>
            <a:r>
              <a:rPr lang="en-CA" sz="2800" dirty="0" smtClean="0">
                <a:solidFill>
                  <a:schemeClr val="tx1"/>
                </a:solidFill>
              </a:rPr>
              <a:t>Changes/Clarifications </a:t>
            </a:r>
            <a:r>
              <a:rPr lang="en-CA" sz="2800" dirty="0">
                <a:solidFill>
                  <a:schemeClr val="tx1"/>
                </a:solidFill>
              </a:rPr>
              <a:t>to </a:t>
            </a:r>
            <a:r>
              <a:rPr lang="en-CA" sz="2800" dirty="0" smtClean="0">
                <a:solidFill>
                  <a:schemeClr val="tx1"/>
                </a:solidFill>
              </a:rPr>
              <a:t>Guidelines </a:t>
            </a:r>
            <a:r>
              <a:rPr lang="en-CA" sz="2800" dirty="0">
                <a:solidFill>
                  <a:schemeClr val="tx1"/>
                </a:solidFill>
              </a:rPr>
              <a:t>since </a:t>
            </a:r>
            <a:r>
              <a:rPr lang="en-CA" sz="2800" dirty="0" smtClean="0">
                <a:solidFill>
                  <a:schemeClr val="tx1"/>
                </a:solidFill>
              </a:rPr>
              <a:t>2010 (cont’d)</a:t>
            </a:r>
            <a:br>
              <a:rPr lang="en-CA" sz="2800" dirty="0" smtClean="0">
                <a:solidFill>
                  <a:schemeClr val="tx1"/>
                </a:solidFill>
              </a:rPr>
            </a:br>
            <a:r>
              <a:rPr lang="en-US" sz="2800" dirty="0" smtClean="0"/>
              <a:t>________________________________________________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066800" y="1412776"/>
            <a:ext cx="7848600" cy="4114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1BED-D8E1-49C6-9412-EC47A3C5ABFB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552077"/>
              </p:ext>
            </p:extLst>
          </p:nvPr>
        </p:nvGraphicFramePr>
        <p:xfrm>
          <a:off x="1344613" y="974725"/>
          <a:ext cx="7378700" cy="876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Document" r:id="rId5" imgW="6578983" imgH="7796057" progId="Word.Document.12">
                  <p:embed/>
                </p:oleObj>
              </mc:Choice>
              <mc:Fallback>
                <p:oleObj name="Document" r:id="rId5" imgW="6578983" imgH="77960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44613" y="974725"/>
                        <a:ext cx="7378700" cy="876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7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066800" y="260648"/>
            <a:ext cx="7848600" cy="714364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Market trends - Canada Compared to the World </a:t>
            </a:r>
            <a:r>
              <a:rPr lang="en-US" sz="2800" dirty="0" smtClean="0"/>
              <a:t>________________________________________________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066800" y="1124744"/>
            <a:ext cx="7848600" cy="489654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In 2005 and 2011, Canadian drug sales accounted for 2.4% and 2.6%, respectively, of the global ma</a:t>
            </a:r>
            <a:r>
              <a:rPr lang="en-US" dirty="0" smtClean="0">
                <a:solidFill>
                  <a:schemeClr val="tx1"/>
                </a:solidFill>
              </a:rPr>
              <a:t>rket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CA" sz="2200" dirty="0">
                <a:solidFill>
                  <a:schemeClr val="tx1"/>
                </a:solidFill>
              </a:rPr>
              <a:t>Small, but </a:t>
            </a:r>
            <a:r>
              <a:rPr lang="en-CA" sz="2200" dirty="0" smtClean="0">
                <a:solidFill>
                  <a:schemeClr val="tx1"/>
                </a:solidFill>
              </a:rPr>
              <a:t>significant market</a:t>
            </a:r>
            <a:endParaRPr lang="en-CA" sz="22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1BED-D8E1-49C6-9412-EC47A3C5ABF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122" name="Picture 2" descr="S:\SHARE\PUBLICATIONS\Annual Reports\2011\FINAL FILES\Figures and Tables\Figure JPEGs English\Figure JPEGs English\figure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4392487" cy="334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1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066800" y="260648"/>
            <a:ext cx="7848600" cy="714364"/>
          </a:xfrm>
        </p:spPr>
        <p:txBody>
          <a:bodyPr/>
          <a:lstStyle/>
          <a:p>
            <a:r>
              <a:rPr lang="en-CA" sz="2800" dirty="0" smtClean="0">
                <a:solidFill>
                  <a:schemeClr val="tx1"/>
                </a:solidFill>
              </a:rPr>
              <a:t>Market trends - share </a:t>
            </a:r>
            <a:r>
              <a:rPr lang="en-CA" sz="2800" dirty="0">
                <a:solidFill>
                  <a:schemeClr val="tx1"/>
                </a:solidFill>
              </a:rPr>
              <a:t>of </a:t>
            </a:r>
            <a:r>
              <a:rPr lang="en-CA" sz="2800" dirty="0" smtClean="0">
                <a:solidFill>
                  <a:schemeClr val="tx1"/>
                </a:solidFill>
              </a:rPr>
              <a:t>total prescriptions</a:t>
            </a:r>
            <a:r>
              <a:rPr lang="en-CA" sz="2800" dirty="0">
                <a:solidFill>
                  <a:schemeClr val="tx1"/>
                </a:solidFill>
              </a:rPr>
              <a:t>* by </a:t>
            </a:r>
            <a:r>
              <a:rPr lang="en-CA" sz="2800" dirty="0" smtClean="0">
                <a:solidFill>
                  <a:schemeClr val="tx1"/>
                </a:solidFill>
              </a:rPr>
              <a:t>segment</a:t>
            </a:r>
            <a:r>
              <a:rPr lang="en-CA" sz="2800" dirty="0">
                <a:solidFill>
                  <a:schemeClr val="tx1"/>
                </a:solidFill>
              </a:rPr>
              <a:t>, 2005/06 to 2010/11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/>
              <a:t>________________________________________________</a:t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1BED-D8E1-49C6-9412-EC47A3C5ABF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1628800"/>
            <a:ext cx="784860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3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066800" y="260648"/>
            <a:ext cx="7848600" cy="714364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Market trends - Canada Compared to the World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/>
              <a:t>________________________________________________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043608" y="1124744"/>
            <a:ext cx="7848600" cy="489654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Growth in drug sales outpacing comparator countries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1BED-D8E1-49C6-9412-EC47A3C5ABF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146" name="Picture 2" descr="S:\SHARE\PUBLICATIONS\Annual Reports\2011\FINAL FILES\Figures and Tables\Figure JPEGs English\Figure JPEGs English\figure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202865" cy="39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848600" cy="1066800"/>
          </a:xfrm>
        </p:spPr>
        <p:txBody>
          <a:bodyPr/>
          <a:lstStyle/>
          <a:p>
            <a:pPr lvl="0"/>
            <a:r>
              <a:rPr lang="en-CA" sz="1800" dirty="0">
                <a:solidFill>
                  <a:schemeClr val="tx1"/>
                </a:solidFill>
              </a:rPr>
              <a:t>After introduction, monitor Average Transaction Price (ATP) relative to Non-Excessive Average Price (NEAP), subject to CPI based limit </a:t>
            </a:r>
            <a:r>
              <a:rPr lang="en-CA" sz="1800" dirty="0" smtClean="0">
                <a:solidFill>
                  <a:schemeClr val="tx1"/>
                </a:solidFill>
              </a:rPr>
              <a:t/>
            </a:r>
            <a:br>
              <a:rPr lang="en-CA" sz="1800" dirty="0" smtClean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/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 smtClean="0"/>
              <a:t>Average </a:t>
            </a:r>
            <a:r>
              <a:rPr lang="en-CA" sz="1800" dirty="0"/>
              <a:t>Ratio of 2011 Price to Introductory Price, by Year of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1BED-D8E1-49C6-9412-EC47A3C5ABF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317247"/>
              </p:ext>
            </p:extLst>
          </p:nvPr>
        </p:nvGraphicFramePr>
        <p:xfrm>
          <a:off x="1024230" y="1511571"/>
          <a:ext cx="7375146" cy="4570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4105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1691680" y="3140968"/>
            <a:ext cx="6480720" cy="72008"/>
          </a:xfrm>
          <a:prstGeom prst="line">
            <a:avLst/>
          </a:prstGeom>
          <a:solidFill>
            <a:schemeClr val="accent1"/>
          </a:solidFill>
          <a:ln w="2222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840775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066800" y="260648"/>
            <a:ext cx="7848600" cy="714364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Canada Compared to 21 EU Members - 2010</a:t>
            </a:r>
            <a:endParaRPr lang="en-US" sz="2800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151892" y="620688"/>
            <a:ext cx="7848600" cy="41148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1BED-D8E1-49C6-9412-EC47A3C5ABF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96336" y="5877272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/>
              <a:t>IMS Health Data, 2010</a:t>
            </a:r>
            <a:endParaRPr lang="en-CA" sz="800" dirty="0"/>
          </a:p>
        </p:txBody>
      </p:sp>
      <p:graphicFrame>
        <p:nvGraphicFramePr>
          <p:cNvPr id="8" name="Chart 7" title="AVERAGE BILATERAL FOREIGN-TO-CANADIAN PRICE RATIOS, OECD COUNTRIES, 2010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289408"/>
              </p:ext>
            </p:extLst>
          </p:nvPr>
        </p:nvGraphicFramePr>
        <p:xfrm>
          <a:off x="1187624" y="2060848"/>
          <a:ext cx="770485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 title="AVERAGE BILATERAL FOREIGN-TO-CANADIAN PRICE RATIOS, OECD COUNTRIES, 2010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686790"/>
              </p:ext>
            </p:extLst>
          </p:nvPr>
        </p:nvGraphicFramePr>
        <p:xfrm>
          <a:off x="1243367" y="1300716"/>
          <a:ext cx="7416823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 title="AVERAGE BILATERAL FOREIGN-TO-CANADIAN PRICE RATIOS, OECD COUNTRIES, 2010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516743"/>
              </p:ext>
            </p:extLst>
          </p:nvPr>
        </p:nvGraphicFramePr>
        <p:xfrm>
          <a:off x="1115616" y="1556792"/>
          <a:ext cx="7488831" cy="4055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870933"/>
              </p:ext>
            </p:extLst>
          </p:nvPr>
        </p:nvGraphicFramePr>
        <p:xfrm>
          <a:off x="1107560" y="836712"/>
          <a:ext cx="7712911" cy="435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>
            <a:off x="6948264" y="1484784"/>
            <a:ext cx="0" cy="378013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860032" y="5264914"/>
            <a:ext cx="403244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Average Price Ratio for 21 EU Members 0.79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8461680" y="1370865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FF0000"/>
                </a:solidFill>
              </a:rPr>
              <a:t>1.06</a:t>
            </a:r>
            <a:endParaRPr lang="en-CA" sz="1200" b="1" dirty="0">
              <a:solidFill>
                <a:srgbClr val="FF0000"/>
              </a:solidFill>
            </a:endParaRPr>
          </a:p>
        </p:txBody>
      </p:sp>
      <p:sp>
        <p:nvSpPr>
          <p:cNvPr id="15" name="Right Brace 14"/>
          <p:cNvSpPr/>
          <p:nvPr/>
        </p:nvSpPr>
        <p:spPr bwMode="auto">
          <a:xfrm>
            <a:off x="6246319" y="4293096"/>
            <a:ext cx="144016" cy="576064"/>
          </a:xfrm>
          <a:prstGeom prst="rightBrac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5738502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Based on top 300 selling oral solids in Canada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5034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066800" y="260648"/>
            <a:ext cx="7848600" cy="714364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Overview of the PMPRB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/>
              <a:t>________________________________________________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066800" y="980728"/>
            <a:ext cx="7848600" cy="411480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Established in 1987 as consumer protection pillar via amendments to </a:t>
            </a:r>
            <a:r>
              <a:rPr lang="en-US" i="1" dirty="0">
                <a:solidFill>
                  <a:schemeClr val="tx1"/>
                </a:solidFill>
              </a:rPr>
              <a:t>Patent </a:t>
            </a:r>
            <a:r>
              <a:rPr lang="en-US" i="1" dirty="0" smtClean="0">
                <a:solidFill>
                  <a:schemeClr val="tx1"/>
                </a:solidFill>
              </a:rPr>
              <a:t>Act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The PMPRB is </a:t>
            </a:r>
            <a:r>
              <a:rPr lang="en-US" dirty="0" smtClean="0">
                <a:solidFill>
                  <a:schemeClr val="tx1"/>
                </a:solidFill>
              </a:rPr>
              <a:t>an independent </a:t>
            </a:r>
            <a:r>
              <a:rPr lang="en-US" dirty="0">
                <a:solidFill>
                  <a:schemeClr val="tx1"/>
                </a:solidFill>
              </a:rPr>
              <a:t>quasi-judicial body with a dual mandate: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000" b="1" i="1" dirty="0">
                <a:solidFill>
                  <a:schemeClr val="tx1"/>
                </a:solidFill>
              </a:rPr>
              <a:t>Regulatory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CA" sz="2000" dirty="0">
                <a:solidFill>
                  <a:schemeClr val="tx1"/>
                </a:solidFill>
              </a:rPr>
              <a:t>To ensure that prices charged by patentees for patented medicines sold in Canada are not </a:t>
            </a:r>
            <a:r>
              <a:rPr lang="en-CA" sz="2000" dirty="0" smtClean="0">
                <a:solidFill>
                  <a:schemeClr val="tx1"/>
                </a:solidFill>
              </a:rPr>
              <a:t>excessive</a:t>
            </a:r>
            <a:endParaRPr lang="en-CA" sz="20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2000" b="1" i="1" dirty="0" smtClean="0">
                <a:solidFill>
                  <a:schemeClr val="tx1"/>
                </a:solidFill>
              </a:rPr>
              <a:t>Reporting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CA" sz="2000" dirty="0">
                <a:solidFill>
                  <a:schemeClr val="tx1"/>
                </a:solidFill>
              </a:rPr>
              <a:t>To report on pharmaceutical trends of all medicines and on R&amp;D spending by pharmaceutical patentees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Jurisdiction</a:t>
            </a:r>
          </a:p>
          <a:p>
            <a:pPr lvl="1">
              <a:buFont typeface="Wingdings" pitchFamily="2" charset="2"/>
              <a:buChar char="§"/>
            </a:pPr>
            <a:r>
              <a:rPr lang="en-CA" sz="2000" dirty="0" smtClean="0">
                <a:solidFill>
                  <a:schemeClr val="tx1"/>
                </a:solidFill>
              </a:rPr>
              <a:t>Regulate </a:t>
            </a:r>
            <a:r>
              <a:rPr lang="en-CA" sz="2000" dirty="0">
                <a:solidFill>
                  <a:schemeClr val="tx1"/>
                </a:solidFill>
              </a:rPr>
              <a:t>prices </a:t>
            </a:r>
            <a:r>
              <a:rPr lang="en-CA" sz="2000" dirty="0" smtClean="0">
                <a:solidFill>
                  <a:schemeClr val="tx1"/>
                </a:solidFill>
              </a:rPr>
              <a:t>patentees charge (i.e. factory-gate price) for </a:t>
            </a:r>
            <a:r>
              <a:rPr lang="en-CA" sz="2000" dirty="0">
                <a:solidFill>
                  <a:schemeClr val="tx1"/>
                </a:solidFill>
              </a:rPr>
              <a:t>patented </a:t>
            </a:r>
            <a:r>
              <a:rPr lang="en-CA" sz="2000" dirty="0" smtClean="0">
                <a:solidFill>
                  <a:schemeClr val="tx1"/>
                </a:solidFill>
              </a:rPr>
              <a:t>drug products </a:t>
            </a:r>
            <a:r>
              <a:rPr lang="en-CA" sz="2000" dirty="0">
                <a:solidFill>
                  <a:schemeClr val="tx1"/>
                </a:solidFill>
              </a:rPr>
              <a:t>sold in Canada, to wholesalers, hospitals or pharmacies, for human and veterinary </a:t>
            </a:r>
            <a:r>
              <a:rPr lang="en-CA" sz="2000" dirty="0" smtClean="0">
                <a:solidFill>
                  <a:schemeClr val="tx1"/>
                </a:solidFill>
              </a:rPr>
              <a:t>use</a:t>
            </a:r>
          </a:p>
          <a:p>
            <a:pPr lvl="2">
              <a:buFont typeface="Wingdings" pitchFamily="2" charset="2"/>
              <a:buChar char="§"/>
            </a:pPr>
            <a:endParaRPr lang="en-CA" sz="18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1BED-D8E1-49C6-9412-EC47A3C5AB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3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600" cy="714364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PMPRB Price Regulation Regime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________________________________________________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043608" y="1052736"/>
            <a:ext cx="7848600" cy="489654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Jurisdiction: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Drug products patented </a:t>
            </a:r>
            <a:r>
              <a:rPr lang="en-US" u="sng" dirty="0" smtClean="0">
                <a:solidFill>
                  <a:schemeClr val="tx1"/>
                </a:solidFill>
              </a:rPr>
              <a:t>and</a:t>
            </a:r>
            <a:r>
              <a:rPr lang="en-US" dirty="0" smtClean="0">
                <a:solidFill>
                  <a:schemeClr val="tx1"/>
                </a:solidFill>
              </a:rPr>
              <a:t> sold in Canada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Instruments:</a:t>
            </a:r>
          </a:p>
          <a:p>
            <a:pPr lvl="2"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tx1"/>
                </a:solidFill>
              </a:rPr>
              <a:t>Patent Act </a:t>
            </a:r>
            <a:r>
              <a:rPr lang="en-US" dirty="0" smtClean="0">
                <a:solidFill>
                  <a:schemeClr val="tx1"/>
                </a:solidFill>
              </a:rPr>
              <a:t>(s. 79–103)</a:t>
            </a:r>
          </a:p>
          <a:p>
            <a:pPr lvl="2"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tx1"/>
                </a:solidFill>
              </a:rPr>
              <a:t>Patented Medicines Regulations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Compendium of Policies, Guidelines and Procedures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Price approval not required before sale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PMPRB establishes a price ceiling, but DOES NOT set selling price of drug product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Regular price reviews to monitor compliance with Guidelines combined with enforcement mechanisms (investigations, Voluntary Compliance Undertakings, hearings, orders)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06D765F-0B18-46DC-B9D8-E155368419D6}" type="slidenum">
              <a:rPr lang="en-US" smtClean="0">
                <a:latin typeface="Arial" pitchFamily="-60" charset="-52"/>
                <a:ea typeface="ＭＳ Ｐゴシック" pitchFamily="-60" charset="-128"/>
                <a:cs typeface="ＭＳ Ｐゴシック" pitchFamily="-60" charset="-128"/>
              </a:rPr>
              <a:pPr/>
              <a:t>9</a:t>
            </a:fld>
            <a:endParaRPr lang="en-US" smtClean="0">
              <a:solidFill>
                <a:schemeClr val="tx1"/>
              </a:solidFill>
              <a:latin typeface="Arial" pitchFamily="-60" charset="-52"/>
              <a:ea typeface="ＭＳ Ｐゴシック" pitchFamily="-60" charset="-128"/>
              <a:cs typeface="ＭＳ Ｐゴシック" pitchFamily="-6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89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2">
  <a:themeElements>
    <a:clrScheme name="Presentation 2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Presentation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 2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PMPRB - Boudreau - Market Access Summit - Nov 15 2011</Template>
  <TotalTime>40605</TotalTime>
  <Words>1543</Words>
  <Application>Microsoft Office PowerPoint</Application>
  <PresentationFormat>On-screen Show (4:3)</PresentationFormat>
  <Paragraphs>305</Paragraphs>
  <Slides>27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Presentation 2</vt:lpstr>
      <vt:lpstr>Microsoft Excel Chart</vt:lpstr>
      <vt:lpstr>Document</vt:lpstr>
      <vt:lpstr>Patented Medicines Prices Review Board (PMPRB): Regulatory Issues and Trends</vt:lpstr>
      <vt:lpstr>Outline ________________________________________________  </vt:lpstr>
      <vt:lpstr>Market trends - Canada Compared to the World ________________________________________________  </vt:lpstr>
      <vt:lpstr>Market trends - share of total prescriptions* by segment, 2005/06 to 2010/11 ________________________________________________ </vt:lpstr>
      <vt:lpstr>Market trends - Canada Compared to the World ________________________________________________  </vt:lpstr>
      <vt:lpstr>After introduction, monitor Average Transaction Price (ATP) relative to Non-Excessive Average Price (NEAP), subject to CPI based limit   Average Ratio of 2011 Price to Introductory Price, by Year of Introduction</vt:lpstr>
      <vt:lpstr>Canada Compared to 21 EU Members - 2010</vt:lpstr>
      <vt:lpstr>Overview of the PMPRB ________________________________________________  </vt:lpstr>
      <vt:lpstr>PMPRB Price Regulation Regime ________________________________________________  </vt:lpstr>
      <vt:lpstr>PMPRB Price Regulation Regime _______________________________________________</vt:lpstr>
      <vt:lpstr>PMPRB Price Tests Blend of Therapeutic Improvement and International Reference Pricing _________________________________________________   </vt:lpstr>
      <vt:lpstr>Investigation Criteria and Outcome ________________________________________________  </vt:lpstr>
      <vt:lpstr>Revised Guidelines  - January 2010  ________________________________________________</vt:lpstr>
      <vt:lpstr>Guidelines Monitoring and Evaluation Plan (GMEP) -2010 ____________________________________________</vt:lpstr>
      <vt:lpstr>Regulatory Statistics     </vt:lpstr>
      <vt:lpstr>Regulatory Statistics: Voluntary Compliance Undertakings and Board Orders – 2008-2012  ________________________________________________  </vt:lpstr>
      <vt:lpstr>Update on Hearings ________________________________________________  </vt:lpstr>
      <vt:lpstr>Anticipated Developments ___________________________________________________________________  </vt:lpstr>
      <vt:lpstr>Timing of Judicial Reviews __________________________________________ </vt:lpstr>
      <vt:lpstr>Looking Forward ________________________________________________  </vt:lpstr>
      <vt:lpstr>PowerPoint Presentation</vt:lpstr>
      <vt:lpstr>Annex - A</vt:lpstr>
      <vt:lpstr>Market trends - Canadian Public Drug Plan* Spending on Rx Drugs,  Rates of Growth and Annual Totals, 2005/06 to 2010/11</vt:lpstr>
      <vt:lpstr>Canada Compared to a Number of OECD Countries 2010 </vt:lpstr>
      <vt:lpstr>Annex -B</vt:lpstr>
      <vt:lpstr>Changes/Clarifications to Guidelines since 2010 ________________________________________________   </vt:lpstr>
      <vt:lpstr>Changes/Clarifications to Guidelines since 2010 (cont’d) ________________________________________________   </vt:lpstr>
    </vt:vector>
  </TitlesOfParts>
  <Company>Gov of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Canada’s Patented Medicine Prices Review Board</dc:title>
  <dc:creator>PMPRB-CEPMB</dc:creator>
  <cp:lastModifiedBy>PMPRB-CEPMB</cp:lastModifiedBy>
  <cp:revision>497</cp:revision>
  <cp:lastPrinted>2012-11-22T00:07:45Z</cp:lastPrinted>
  <dcterms:created xsi:type="dcterms:W3CDTF">2011-01-17T17:24:36Z</dcterms:created>
  <dcterms:modified xsi:type="dcterms:W3CDTF">2012-11-26T18:20:41Z</dcterms:modified>
</cp:coreProperties>
</file>